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61" r:id="rId4"/>
    <p:sldId id="262" r:id="rId5"/>
  </p:sldIdLst>
  <p:sldSz cx="12192000" cy="6858000"/>
  <p:notesSz cx="6858000" cy="9144000"/>
  <p:defaultTextStyle>
    <a:defPPr>
      <a:defRPr lang="th-TH"/>
    </a:defPPr>
    <a:lvl1pPr marL="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>
      <p:cViewPr varScale="1">
        <p:scale>
          <a:sx n="86" d="100"/>
          <a:sy n="86" d="100"/>
        </p:scale>
        <p:origin x="330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ABF0F6-5485-1E05-D176-6902021C12B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42E8CD3-1405-0B96-ED8A-60FD3E382B3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th-T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9FF73C-0EB2-F91B-D6AC-1EA46C31C4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888188-77E9-49EC-BE2D-43B19D6203B1}" type="datetimeFigureOut">
              <a:rPr lang="th-TH" smtClean="0"/>
              <a:t>21/07/66</a:t>
            </a:fld>
            <a:endParaRPr lang="th-T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953EA42-8EDE-76B6-30FA-C17DC0843F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FA4A9A4-4C7C-B116-DC72-BBE55C9901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60A1A1-51BB-46A7-A8E6-414FB1C10779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2149623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5A09FA-AFB3-2A01-04A5-D9EB2C2687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7034BB-6804-1487-FB7C-8C5879286A6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D6D83AD-38FB-1234-412D-B5E02350E9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888188-77E9-49EC-BE2D-43B19D6203B1}" type="datetimeFigureOut">
              <a:rPr lang="th-TH" smtClean="0"/>
              <a:t>21/07/66</a:t>
            </a:fld>
            <a:endParaRPr lang="th-T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DDA862B-2883-3072-286D-DFE524F818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80DD03-2379-1314-5A50-6A0CCCB26B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60A1A1-51BB-46A7-A8E6-414FB1C10779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7245357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F13187-6DFF-ECC4-B584-7E75A2D57F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6193334-99FB-5711-95BF-75012C2CDB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9EC6DE0-74DC-799D-E2C1-3B579E0183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888188-77E9-49EC-BE2D-43B19D6203B1}" type="datetimeFigureOut">
              <a:rPr lang="th-TH" smtClean="0"/>
              <a:t>21/07/66</a:t>
            </a:fld>
            <a:endParaRPr lang="th-T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F10C0B-278B-F070-3FC2-D94C1EF395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18270C1-5B1E-345D-DDE3-AFB3E578A1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60A1A1-51BB-46A7-A8E6-414FB1C10779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7981315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98BB9A-0779-F6D4-45A6-6FB775A4C8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7215BE-1203-1DD8-89F1-BCF66678379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387EEC7-423E-000F-A230-EB5EFD1313D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903230B-24F0-820C-FDCF-469B3E3FF6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888188-77E9-49EC-BE2D-43B19D6203B1}" type="datetimeFigureOut">
              <a:rPr lang="th-TH" smtClean="0"/>
              <a:t>21/07/66</a:t>
            </a:fld>
            <a:endParaRPr lang="th-TH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AEBA497-2E57-6981-246C-3091C7D6A1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C6160A1-D8CD-98A1-1BD4-BE2ECD38AD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60A1A1-51BB-46A7-A8E6-414FB1C10779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3011049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5F79D5-442B-ECB3-116D-0971EBE8BD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95A84ED-FFDD-E1F9-8D54-4F3DE11C7C6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5670E27-DBE5-5ECE-B624-0A9DF8E4BE6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74DFFB0-5265-6909-C457-328D4B23C82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F8F4B13-FCFF-DE5C-5AF1-A1CD80F032B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2AC4A64-6CEC-38EE-118F-B72A50D3E8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888188-77E9-49EC-BE2D-43B19D6203B1}" type="datetimeFigureOut">
              <a:rPr lang="th-TH" smtClean="0"/>
              <a:t>21/07/66</a:t>
            </a:fld>
            <a:endParaRPr lang="th-TH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D4B7013-2158-6D57-D0F4-BB4868AA36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6F23B1F-E50E-6A28-CA16-15DA8DB25A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60A1A1-51BB-46A7-A8E6-414FB1C10779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66022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717D43-A89E-A10F-1C81-0B93E764BA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BA5EB14-F268-C873-AECB-37653C4C2B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888188-77E9-49EC-BE2D-43B19D6203B1}" type="datetimeFigureOut">
              <a:rPr lang="th-TH" smtClean="0"/>
              <a:t>21/07/66</a:t>
            </a:fld>
            <a:endParaRPr lang="th-TH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10D159C-9C62-EE92-CA1C-BCD3716D2A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71C42A6-AAC3-207D-EE2E-A362811688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60A1A1-51BB-46A7-A8E6-414FB1C10779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233248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099ED53-609B-B252-9F44-9675FEABEC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888188-77E9-49EC-BE2D-43B19D6203B1}" type="datetimeFigureOut">
              <a:rPr lang="th-TH" smtClean="0"/>
              <a:t>21/07/66</a:t>
            </a:fld>
            <a:endParaRPr lang="th-TH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D9CA08F-AA62-A40A-3890-325DCE6372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86BE120-FB07-E0E0-82A8-BDB6287CC4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60A1A1-51BB-46A7-A8E6-414FB1C10779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9159524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5ED49E-D596-68C7-E907-4B0FD4013F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965D5F-F2B1-ED78-D08F-75ED8F8DA5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791BEFD-5CCE-B8A5-75BA-69CCECF95D6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4EA089A-AD42-EBDF-8F15-9ECD7A62D2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888188-77E9-49EC-BE2D-43B19D6203B1}" type="datetimeFigureOut">
              <a:rPr lang="th-TH" smtClean="0"/>
              <a:t>21/07/66</a:t>
            </a:fld>
            <a:endParaRPr lang="th-TH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66DE130-CDF5-6976-D196-D187EF529E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6E65576-BE18-BD48-C645-38B195AFA4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60A1A1-51BB-46A7-A8E6-414FB1C10779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6155870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36333B-E144-6F2A-5210-520AC90BA1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31A39DA-0CBC-2B64-4DEA-8D42700BFFD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h-TH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CCE529F-6FA8-DD1E-C9FB-6B1DC3DE3CD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4AFB847-C814-DF32-5D0C-D095909DD2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888188-77E9-49EC-BE2D-43B19D6203B1}" type="datetimeFigureOut">
              <a:rPr lang="th-TH" smtClean="0"/>
              <a:t>21/07/66</a:t>
            </a:fld>
            <a:endParaRPr lang="th-TH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F6DA1DE-E25D-4311-AC0A-12D6FAE5E4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D5C1318-1591-887A-4C01-A3BC183CF8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60A1A1-51BB-46A7-A8E6-414FB1C10779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0236949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EFB8DA-C7BF-0075-C964-12F27A12DD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ABF7701-A3E5-27BD-750B-10CE1EE05BD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6282C6A-1D3F-9829-CE81-F33A7BD429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888188-77E9-49EC-BE2D-43B19D6203B1}" type="datetimeFigureOut">
              <a:rPr lang="th-TH" smtClean="0"/>
              <a:t>21/07/66</a:t>
            </a:fld>
            <a:endParaRPr lang="th-T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83C5A3-A4AF-CECF-FE8B-0C11BA85AD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CE145F-FB6F-699F-CEBA-2E8C5B6ED9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60A1A1-51BB-46A7-A8E6-414FB1C10779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6997535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7C82029-E51B-1522-BD2A-68CCAB3E15B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E5D3832-1EAC-8408-A3BF-019089A6F86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A969F6C-C46A-D2EF-B9FE-7623251074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888188-77E9-49EC-BE2D-43B19D6203B1}" type="datetimeFigureOut">
              <a:rPr lang="th-TH" smtClean="0"/>
              <a:t>21/07/66</a:t>
            </a:fld>
            <a:endParaRPr lang="th-T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DFC8E6A-0A9E-94CA-6EA8-BA37FFAC29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03BE3B0-8A8B-A383-C8A4-D3DFA623F3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60A1A1-51BB-46A7-A8E6-414FB1C10779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6542445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DA19651-968E-147C-03E8-BCE2EF02A4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CE1421B-894E-7C70-8BCD-BF2E862F9AE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528E93B-255C-7975-CB6C-F619474B43D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888188-77E9-49EC-BE2D-43B19D6203B1}" type="datetimeFigureOut">
              <a:rPr lang="th-TH" smtClean="0"/>
              <a:t>21/07/66</a:t>
            </a:fld>
            <a:endParaRPr lang="th-T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FF1440-6DF4-8D35-94D5-1D54DDC7051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h-T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AC1B16-2904-B80C-090F-245E9A5F472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60A1A1-51BB-46A7-A8E6-414FB1C10779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7866292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h-TH"/>
      </a:defPPr>
      <a:lvl1pPr marL="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emf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.bin"/><Relationship Id="rId3" Type="http://schemas.openxmlformats.org/officeDocument/2006/relationships/image" Target="../media/image7.jpeg"/><Relationship Id="rId7" Type="http://schemas.openxmlformats.org/officeDocument/2006/relationships/image" Target="../media/image11.jpeg"/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11" Type="http://schemas.openxmlformats.org/officeDocument/2006/relationships/image" Target="../media/image14.emf"/><Relationship Id="rId5" Type="http://schemas.openxmlformats.org/officeDocument/2006/relationships/image" Target="../media/image9.emf"/><Relationship Id="rId10" Type="http://schemas.openxmlformats.org/officeDocument/2006/relationships/image" Target="../media/image13.png"/><Relationship Id="rId4" Type="http://schemas.openxmlformats.org/officeDocument/2006/relationships/image" Target="../media/image8.jpeg"/><Relationship Id="rId9" Type="http://schemas.openxmlformats.org/officeDocument/2006/relationships/image" Target="../media/image12.wmf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emf"/><Relationship Id="rId3" Type="http://schemas.openxmlformats.org/officeDocument/2006/relationships/image" Target="../media/image16.jpeg"/><Relationship Id="rId7" Type="http://schemas.openxmlformats.org/officeDocument/2006/relationships/image" Target="../media/image17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wmf"/><Relationship Id="rId5" Type="http://schemas.openxmlformats.org/officeDocument/2006/relationships/oleObject" Target="../embeddings/oleObject1.bin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F0C5327-7BDC-5C2D-F802-A59B69EA62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05166" y="395809"/>
            <a:ext cx="5986834" cy="2563853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E5293578-19E6-6C87-9A83-299CEC99B5A4}"/>
              </a:ext>
            </a:extLst>
          </p:cNvPr>
          <p:cNvSpPr txBox="1"/>
          <p:nvPr/>
        </p:nvSpPr>
        <p:spPr>
          <a:xfrm>
            <a:off x="6539000" y="1740229"/>
            <a:ext cx="4471096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3200" b="0" i="0" cap="all" dirty="0">
                <a:solidFill>
                  <a:srgbClr val="FF0000"/>
                </a:solidFill>
                <a:effectLst/>
                <a:latin typeface="Index"/>
              </a:rPr>
              <a:t>Index </a:t>
            </a:r>
            <a:r>
              <a:rPr lang="th-TH" sz="2000" b="0" i="0" cap="all" dirty="0">
                <a:solidFill>
                  <a:srgbClr val="FF0000"/>
                </a:solidFill>
                <a:effectLst/>
                <a:latin typeface="Index"/>
              </a:rPr>
              <a:t>โซฟาผ้า </a:t>
            </a:r>
            <a:r>
              <a:rPr lang="en-US" sz="2000" b="0" i="0" cap="all" dirty="0">
                <a:solidFill>
                  <a:srgbClr val="FF0000"/>
                </a:solidFill>
                <a:effectLst/>
                <a:latin typeface="Index"/>
              </a:rPr>
              <a:t>EASY CLEAN </a:t>
            </a:r>
            <a:r>
              <a:rPr lang="th-TH" sz="2000" b="0" i="0" cap="all" dirty="0">
                <a:solidFill>
                  <a:srgbClr val="FF0000"/>
                </a:solidFill>
                <a:effectLst/>
                <a:latin typeface="Index"/>
              </a:rPr>
              <a:t>เข้ามุม รุ่นโอวิร่</a:t>
            </a:r>
            <a:r>
              <a:rPr lang="th-TH" sz="3200" cap="all" dirty="0">
                <a:solidFill>
                  <a:srgbClr val="FF0000"/>
                </a:solidFill>
                <a:latin typeface="Index"/>
              </a:rPr>
              <a:t>า </a:t>
            </a:r>
          </a:p>
          <a:p>
            <a:pPr algn="l"/>
            <a:r>
              <a:rPr lang="th-TH" sz="3200" cap="all" dirty="0">
                <a:solidFill>
                  <a:srgbClr val="FF0000"/>
                </a:solidFill>
                <a:latin typeface="Index"/>
              </a:rPr>
              <a:t>ราคา 12990</a:t>
            </a:r>
            <a:endParaRPr lang="th-TH" sz="2000" b="0" i="0" cap="all" dirty="0">
              <a:solidFill>
                <a:srgbClr val="FF0000"/>
              </a:solidFill>
              <a:effectLst/>
              <a:latin typeface="Index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DE9ADA9F-4580-B291-DC4E-84CC4DFF8AEF}"/>
              </a:ext>
            </a:extLst>
          </p:cNvPr>
          <p:cNvSpPr txBox="1"/>
          <p:nvPr/>
        </p:nvSpPr>
        <p:spPr>
          <a:xfrm>
            <a:off x="7002161" y="5687633"/>
            <a:ext cx="320930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b="0" i="0" dirty="0">
                <a:solidFill>
                  <a:srgbClr val="FF0000"/>
                </a:solidFill>
                <a:effectLst/>
                <a:latin typeface="Index"/>
              </a:rPr>
              <a:t>INDEX </a:t>
            </a:r>
            <a:r>
              <a:rPr lang="th-TH" sz="1100" b="0" i="0" cap="all" dirty="0">
                <a:solidFill>
                  <a:srgbClr val="FF0000"/>
                </a:solidFill>
                <a:effectLst/>
                <a:latin typeface="Index"/>
              </a:rPr>
              <a:t>พรมปูพื้น รุ่นจีร่า-เอ็ม ขนาด 120 </a:t>
            </a:r>
            <a:r>
              <a:rPr lang="en-US" sz="1100" b="0" i="0" cap="all" dirty="0">
                <a:solidFill>
                  <a:srgbClr val="FF0000"/>
                </a:solidFill>
                <a:effectLst/>
                <a:latin typeface="Index"/>
              </a:rPr>
              <a:t>X 180 </a:t>
            </a:r>
            <a:r>
              <a:rPr lang="th-TH" sz="1100" b="0" i="0" cap="all" dirty="0">
                <a:solidFill>
                  <a:srgbClr val="FF0000"/>
                </a:solidFill>
                <a:effectLst/>
                <a:latin typeface="Index"/>
              </a:rPr>
              <a:t>ซม. - สีเบจ</a:t>
            </a:r>
          </a:p>
          <a:p>
            <a:pPr algn="l"/>
            <a:r>
              <a:rPr lang="th-TH" sz="1600" b="0" i="0" dirty="0">
                <a:solidFill>
                  <a:srgbClr val="FF0000"/>
                </a:solidFill>
                <a:effectLst/>
                <a:latin typeface="Index"/>
              </a:rPr>
              <a:t>ราคา 990 บาท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2B20F1B1-74F1-23C6-5C6F-D3B47C6F58B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5323" y="0"/>
            <a:ext cx="6210300" cy="3838575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E328F69C-16FB-3777-D94C-43603B1A9D4F}"/>
              </a:ext>
            </a:extLst>
          </p:cNvPr>
          <p:cNvSpPr txBox="1"/>
          <p:nvPr/>
        </p:nvSpPr>
        <p:spPr>
          <a:xfrm>
            <a:off x="4799796" y="1259713"/>
            <a:ext cx="406233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200" b="0" i="0" dirty="0" err="1">
                <a:solidFill>
                  <a:srgbClr val="FF0000"/>
                </a:solidFill>
                <a:effectLst/>
                <a:latin typeface="Prompt" panose="00000500000000000000" pitchFamily="2" charset="-34"/>
                <a:cs typeface="Prompt" panose="00000500000000000000" pitchFamily="2" charset="-34"/>
              </a:rPr>
              <a:t>Koncept</a:t>
            </a:r>
            <a:r>
              <a:rPr lang="en-US" sz="1200" b="0" i="0" dirty="0">
                <a:solidFill>
                  <a:srgbClr val="FF0000"/>
                </a:solidFill>
                <a:effectLst/>
                <a:latin typeface="Prompt" panose="00000500000000000000" pitchFamily="2" charset="-34"/>
                <a:cs typeface="Prompt" panose="00000500000000000000" pitchFamily="2" charset="-34"/>
              </a:rPr>
              <a:t> </a:t>
            </a:r>
            <a:r>
              <a:rPr lang="th-TH" sz="1200" b="0" i="0" dirty="0">
                <a:solidFill>
                  <a:srgbClr val="FF0000"/>
                </a:solidFill>
                <a:effectLst/>
                <a:latin typeface="Prompt" panose="00000500000000000000" pitchFamily="2" charset="-34"/>
                <a:cs typeface="Prompt" panose="00000500000000000000" pitchFamily="2" charset="-34"/>
              </a:rPr>
              <a:t>ชุดวางทีวี ขนาด 300 ซม. รุ่น </a:t>
            </a:r>
            <a:r>
              <a:rPr lang="en-US" sz="1200" b="0" i="0" dirty="0">
                <a:solidFill>
                  <a:srgbClr val="FF0000"/>
                </a:solidFill>
                <a:effectLst/>
                <a:latin typeface="Prompt" panose="00000500000000000000" pitchFamily="2" charset="-34"/>
                <a:cs typeface="Prompt" panose="00000500000000000000" pitchFamily="2" charset="-34"/>
              </a:rPr>
              <a:t>Maximus </a:t>
            </a:r>
            <a:r>
              <a:rPr lang="th-TH" sz="1200" b="0" i="0" dirty="0">
                <a:solidFill>
                  <a:srgbClr val="FF0000"/>
                </a:solidFill>
                <a:effectLst/>
                <a:latin typeface="Prompt" panose="00000500000000000000" pitchFamily="2" charset="-34"/>
                <a:cs typeface="Prompt" panose="00000500000000000000" pitchFamily="2" charset="-34"/>
              </a:rPr>
              <a:t>สีไม้อ่อน</a:t>
            </a:r>
          </a:p>
          <a:p>
            <a:pPr algn="l"/>
            <a:r>
              <a:rPr lang="en-US" sz="1200" b="0" i="0" dirty="0">
                <a:solidFill>
                  <a:srgbClr val="FF0000"/>
                </a:solidFill>
                <a:effectLst/>
                <a:latin typeface="Prompt" panose="00000500000000000000" pitchFamily="2" charset="-34"/>
                <a:cs typeface="Prompt" panose="00000500000000000000" pitchFamily="2" charset="-34"/>
              </a:rPr>
              <a:t>SKU : 59017511</a:t>
            </a:r>
          </a:p>
          <a:p>
            <a:r>
              <a:rPr lang="en-US" sz="1200" dirty="0">
                <a:solidFill>
                  <a:srgbClr val="FF0000"/>
                </a:solidFill>
              </a:rPr>
              <a:t>17765 </a:t>
            </a:r>
            <a:r>
              <a:rPr lang="th-TH" sz="1600" dirty="0">
                <a:solidFill>
                  <a:srgbClr val="FF0000"/>
                </a:solidFill>
              </a:rPr>
              <a:t>บาท</a:t>
            </a:r>
            <a:endParaRPr lang="en-US" sz="1200" dirty="0">
              <a:solidFill>
                <a:srgbClr val="FF0000"/>
              </a:solidFill>
            </a:endParaRPr>
          </a:p>
        </p:txBody>
      </p:sp>
      <p:pic>
        <p:nvPicPr>
          <p:cNvPr id="40" name="Picture 39">
            <a:extLst>
              <a:ext uri="{FF2B5EF4-FFF2-40B4-BE49-F238E27FC236}">
                <a16:creationId xmlns:a16="http://schemas.microsoft.com/office/drawing/2014/main" id="{11278CA4-7092-1DFC-08E4-3C8BA05F10A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000" y="3672179"/>
            <a:ext cx="5021628" cy="2060599"/>
          </a:xfrm>
          <a:prstGeom prst="rect">
            <a:avLst/>
          </a:prstGeom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FB058981-F640-9EDD-1279-3F8E015AC84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10993" y="2453337"/>
            <a:ext cx="2620012" cy="1480531"/>
          </a:xfrm>
          <a:prstGeom prst="rect">
            <a:avLst/>
          </a:prstGeom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CAA92CC8-0A58-67D7-D8A5-148C8A8F8364}"/>
              </a:ext>
            </a:extLst>
          </p:cNvPr>
          <p:cNvSpPr txBox="1"/>
          <p:nvPr/>
        </p:nvSpPr>
        <p:spPr>
          <a:xfrm>
            <a:off x="9235290" y="3515409"/>
            <a:ext cx="314712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1800" b="0" cap="all" dirty="0" err="1">
                <a:solidFill>
                  <a:srgbClr val="FF0000"/>
                </a:solidFill>
                <a:effectLst/>
              </a:rPr>
              <a:t>IndeX</a:t>
            </a:r>
            <a:r>
              <a:rPr lang="en-US" sz="1800" b="0" cap="all" dirty="0">
                <a:solidFill>
                  <a:srgbClr val="FF0000"/>
                </a:solidFill>
                <a:effectLst/>
              </a:rPr>
              <a:t> </a:t>
            </a:r>
            <a:r>
              <a:rPr lang="th-TH" sz="1800" b="0" cap="all" dirty="0">
                <a:solidFill>
                  <a:srgbClr val="FF0000"/>
                </a:solidFill>
                <a:effectLst/>
              </a:rPr>
              <a:t>โต๊ะกลาง รุ่นแอสเซน ขนาด 120 ซม.</a:t>
            </a:r>
          </a:p>
          <a:p>
            <a:r>
              <a:rPr lang="th-TH" sz="1800" dirty="0">
                <a:solidFill>
                  <a:srgbClr val="FF0000"/>
                </a:solidFill>
                <a:effectLst/>
              </a:rPr>
              <a:t>ราคา 1,</a:t>
            </a:r>
            <a:r>
              <a:rPr lang="en-US" sz="1800" dirty="0">
                <a:solidFill>
                  <a:srgbClr val="FF0000"/>
                </a:solidFill>
                <a:effectLst/>
              </a:rPr>
              <a:t>4</a:t>
            </a:r>
            <a:r>
              <a:rPr lang="th-TH" sz="1800" dirty="0">
                <a:solidFill>
                  <a:srgbClr val="FF0000"/>
                </a:solidFill>
                <a:effectLst/>
              </a:rPr>
              <a:t>90.-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FDDBDBBD-8EBE-071B-C9BA-3994C43168B8}"/>
              </a:ext>
            </a:extLst>
          </p:cNvPr>
          <p:cNvSpPr txBox="1"/>
          <p:nvPr/>
        </p:nvSpPr>
        <p:spPr>
          <a:xfrm>
            <a:off x="9779445" y="6010798"/>
            <a:ext cx="199125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dirty="0"/>
              <a:t>รวม </a:t>
            </a:r>
            <a:r>
              <a:rPr lang="en-US" dirty="0"/>
              <a:t>41135</a:t>
            </a:r>
            <a:r>
              <a:rPr lang="th-TH" dirty="0"/>
              <a:t>บาท</a:t>
            </a:r>
            <a:endParaRPr lang="en-US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EF6CBCBD-6815-E654-5094-7991339D754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7785" y="3793787"/>
            <a:ext cx="3036385" cy="2333068"/>
          </a:xfrm>
          <a:prstGeom prst="rect">
            <a:avLst/>
          </a:prstGeom>
        </p:spPr>
      </p:pic>
      <p:sp>
        <p:nvSpPr>
          <p:cNvPr id="34" name="TextBox 33">
            <a:extLst>
              <a:ext uri="{FF2B5EF4-FFF2-40B4-BE49-F238E27FC236}">
                <a16:creationId xmlns:a16="http://schemas.microsoft.com/office/drawing/2014/main" id="{3C6495B8-2AE7-FE1A-01AD-1A6992E45211}"/>
              </a:ext>
            </a:extLst>
          </p:cNvPr>
          <p:cNvSpPr txBox="1"/>
          <p:nvPr/>
        </p:nvSpPr>
        <p:spPr>
          <a:xfrm>
            <a:off x="301574" y="6010798"/>
            <a:ext cx="550965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600" b="0" i="0" dirty="0">
                <a:solidFill>
                  <a:srgbClr val="FF0000"/>
                </a:solidFill>
                <a:effectLst/>
                <a:latin typeface="Prompt" panose="00000500000000000000" pitchFamily="2" charset="-34"/>
                <a:cs typeface="Prompt" panose="00000500000000000000" pitchFamily="2" charset="-34"/>
              </a:rPr>
              <a:t>SB </a:t>
            </a:r>
            <a:r>
              <a:rPr lang="th-TH" sz="1600" b="0" i="0" dirty="0">
                <a:solidFill>
                  <a:srgbClr val="FF0000"/>
                </a:solidFill>
                <a:effectLst/>
                <a:latin typeface="Prompt" panose="00000500000000000000" pitchFamily="2" charset="-34"/>
                <a:cs typeface="Prompt" panose="00000500000000000000" pitchFamily="2" charset="-34"/>
              </a:rPr>
              <a:t>ชุดโต๊ะอาหาร รุ่น </a:t>
            </a:r>
            <a:r>
              <a:rPr lang="en-US" sz="1600" b="0" i="0" dirty="0" err="1">
                <a:solidFill>
                  <a:srgbClr val="FF0000"/>
                </a:solidFill>
                <a:effectLst/>
                <a:latin typeface="Prompt" panose="00000500000000000000" pitchFamily="2" charset="-34"/>
                <a:cs typeface="Prompt" panose="00000500000000000000" pitchFamily="2" charset="-34"/>
              </a:rPr>
              <a:t>Lasta</a:t>
            </a:r>
            <a:r>
              <a:rPr lang="en-US" sz="1600" b="0" i="0" dirty="0">
                <a:solidFill>
                  <a:srgbClr val="FF0000"/>
                </a:solidFill>
                <a:effectLst/>
                <a:latin typeface="Prompt" panose="00000500000000000000" pitchFamily="2" charset="-34"/>
                <a:cs typeface="Prompt" panose="00000500000000000000" pitchFamily="2" charset="-34"/>
              </a:rPr>
              <a:t>-A </a:t>
            </a:r>
            <a:r>
              <a:rPr lang="th-TH" sz="1600" b="0" i="0" dirty="0">
                <a:solidFill>
                  <a:srgbClr val="FF0000"/>
                </a:solidFill>
                <a:effectLst/>
                <a:latin typeface="Prompt" panose="00000500000000000000" pitchFamily="2" charset="-34"/>
                <a:cs typeface="Prompt" panose="00000500000000000000" pitchFamily="2" charset="-34"/>
              </a:rPr>
              <a:t>สีขาว &amp; เก้าอี้ </a:t>
            </a:r>
            <a:r>
              <a:rPr lang="en-US" sz="1600" b="0" i="0" dirty="0" err="1">
                <a:solidFill>
                  <a:srgbClr val="FF0000"/>
                </a:solidFill>
                <a:effectLst/>
                <a:latin typeface="Prompt" panose="00000500000000000000" pitchFamily="2" charset="-34"/>
                <a:cs typeface="Prompt" panose="00000500000000000000" pitchFamily="2" charset="-34"/>
              </a:rPr>
              <a:t>Lasta</a:t>
            </a:r>
            <a:r>
              <a:rPr lang="en-US" sz="1600" b="0" i="0" dirty="0">
                <a:solidFill>
                  <a:srgbClr val="FF0000"/>
                </a:solidFill>
                <a:effectLst/>
                <a:latin typeface="Prompt" panose="00000500000000000000" pitchFamily="2" charset="-34"/>
                <a:cs typeface="Prompt" panose="00000500000000000000" pitchFamily="2" charset="-34"/>
              </a:rPr>
              <a:t>-B </a:t>
            </a:r>
            <a:r>
              <a:rPr lang="th-TH" sz="1600" b="0" i="0" dirty="0">
                <a:solidFill>
                  <a:srgbClr val="FF0000"/>
                </a:solidFill>
                <a:effectLst/>
                <a:latin typeface="Prompt" panose="00000500000000000000" pitchFamily="2" charset="-34"/>
                <a:cs typeface="Prompt" panose="00000500000000000000" pitchFamily="2" charset="-34"/>
              </a:rPr>
              <a:t>สีครีม</a:t>
            </a:r>
          </a:p>
          <a:p>
            <a:pPr algn="l"/>
            <a:r>
              <a:rPr lang="th-TH" sz="1600" dirty="0">
                <a:solidFill>
                  <a:srgbClr val="FF0000"/>
                </a:solidFill>
                <a:latin typeface="Prompt" panose="00000500000000000000" pitchFamily="2" charset="-34"/>
                <a:cs typeface="Prompt" panose="00000500000000000000" pitchFamily="2" charset="-34"/>
              </a:rPr>
              <a:t>ราคา 7900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16696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Picture 29">
            <a:extLst>
              <a:ext uri="{FF2B5EF4-FFF2-40B4-BE49-F238E27FC236}">
                <a16:creationId xmlns:a16="http://schemas.microsoft.com/office/drawing/2014/main" id="{B92CBFBC-5479-ADBE-D227-14898E803C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7477" y="465156"/>
            <a:ext cx="5614303" cy="2583055"/>
          </a:xfrm>
          <a:prstGeom prst="rect">
            <a:avLst/>
          </a:prstGeom>
        </p:spPr>
      </p:pic>
      <p:pic>
        <p:nvPicPr>
          <p:cNvPr id="5" name="Picture 2" descr="ชั้นวางของ รุ่นวู้ดเด้น สมาร์ทเฟล็กซ์ SR_12H ขนาด 180 ซม. - สีธรรมชาติ/ขาว">
            <a:extLst>
              <a:ext uri="{FF2B5EF4-FFF2-40B4-BE49-F238E27FC236}">
                <a16:creationId xmlns:a16="http://schemas.microsoft.com/office/drawing/2014/main" id="{74D8F29B-F84B-1EBF-D3A4-C6286104CA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56788" y="1748523"/>
            <a:ext cx="5322014" cy="53220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8" name="Picture 16" descr="โต๊ะเครื่องแป้ง ขนาด 100 ซม. รุ่น Montar สีไม้อ่อน1">
            <a:extLst>
              <a:ext uri="{FF2B5EF4-FFF2-40B4-BE49-F238E27FC236}">
                <a16:creationId xmlns:a16="http://schemas.microsoft.com/office/drawing/2014/main" id="{26C1C680-E140-B17A-D3D5-27FF29B43B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28960" y="3276858"/>
            <a:ext cx="3677436" cy="36774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B1D1A06C-7248-A2E9-76C7-BEC88EE2AB84}"/>
              </a:ext>
            </a:extLst>
          </p:cNvPr>
          <p:cNvSpPr txBox="1"/>
          <p:nvPr/>
        </p:nvSpPr>
        <p:spPr>
          <a:xfrm>
            <a:off x="3777766" y="4016508"/>
            <a:ext cx="3288688" cy="7540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900" b="0" i="0" dirty="0" err="1">
                <a:solidFill>
                  <a:srgbClr val="FF0000"/>
                </a:solidFill>
                <a:effectLst/>
                <a:latin typeface="Prompt" panose="020B0502040204020203" pitchFamily="2" charset="-34"/>
                <a:cs typeface="Prompt" panose="020B0502040204020203" pitchFamily="2" charset="-34"/>
              </a:rPr>
              <a:t>Koncept</a:t>
            </a:r>
            <a:r>
              <a:rPr lang="en-US" sz="900" b="0" i="0" dirty="0">
                <a:solidFill>
                  <a:srgbClr val="FF0000"/>
                </a:solidFill>
                <a:effectLst/>
                <a:latin typeface="Prompt" panose="020B0502040204020203" pitchFamily="2" charset="-34"/>
                <a:cs typeface="Prompt" panose="020B0502040204020203" pitchFamily="2" charset="-34"/>
              </a:rPr>
              <a:t> </a:t>
            </a:r>
            <a:r>
              <a:rPr lang="th-TH" sz="900" b="0" i="0" dirty="0">
                <a:solidFill>
                  <a:srgbClr val="FF0000"/>
                </a:solidFill>
                <a:effectLst/>
                <a:latin typeface="Prompt" panose="020B0502040204020203" pitchFamily="2" charset="-34"/>
                <a:cs typeface="Prompt" panose="020B0502040204020203" pitchFamily="2" charset="-34"/>
              </a:rPr>
              <a:t>โต๊ะเครื่องแป้ง ขนาด 100 ซม. รุ่น </a:t>
            </a:r>
            <a:r>
              <a:rPr lang="en-US" sz="900" b="0" i="0" dirty="0" err="1">
                <a:solidFill>
                  <a:srgbClr val="FF0000"/>
                </a:solidFill>
                <a:effectLst/>
                <a:latin typeface="Prompt" panose="020B0502040204020203" pitchFamily="2" charset="-34"/>
                <a:cs typeface="Prompt" panose="020B0502040204020203" pitchFamily="2" charset="-34"/>
              </a:rPr>
              <a:t>Montar</a:t>
            </a:r>
            <a:r>
              <a:rPr lang="en-US" sz="900" b="0" i="0" dirty="0">
                <a:solidFill>
                  <a:srgbClr val="FF0000"/>
                </a:solidFill>
                <a:effectLst/>
                <a:latin typeface="Prompt" panose="020B0502040204020203" pitchFamily="2" charset="-34"/>
                <a:cs typeface="Prompt" panose="020B0502040204020203" pitchFamily="2" charset="-34"/>
              </a:rPr>
              <a:t> </a:t>
            </a:r>
            <a:r>
              <a:rPr lang="th-TH" sz="900" b="0" i="0" dirty="0">
                <a:solidFill>
                  <a:srgbClr val="FF0000"/>
                </a:solidFill>
                <a:effectLst/>
                <a:latin typeface="Prompt" panose="020B0502040204020203" pitchFamily="2" charset="-34"/>
                <a:cs typeface="Prompt" panose="020B0502040204020203" pitchFamily="2" charset="-34"/>
              </a:rPr>
              <a:t>สีไม้อ่อน</a:t>
            </a:r>
          </a:p>
          <a:p>
            <a:pPr algn="l"/>
            <a:r>
              <a:rPr lang="th-TH" sz="900" b="0" i="0" dirty="0">
                <a:solidFill>
                  <a:srgbClr val="FF0000"/>
                </a:solidFill>
                <a:effectLst/>
                <a:latin typeface="Prompt" panose="020B0502040204020203" pitchFamily="2" charset="-34"/>
                <a:cs typeface="Prompt" panose="020B0502040204020203" pitchFamily="2" charset="-34"/>
              </a:rPr>
              <a:t>ก</a:t>
            </a:r>
            <a:r>
              <a:rPr lang="en-US" sz="900" b="0" i="0" dirty="0">
                <a:solidFill>
                  <a:srgbClr val="FF0000"/>
                </a:solidFill>
                <a:effectLst/>
                <a:latin typeface="Prompt" panose="020B0502040204020203" pitchFamily="2" charset="-34"/>
                <a:cs typeface="Prompt" panose="020B0502040204020203" pitchFamily="2" charset="-34"/>
              </a:rPr>
              <a:t>x</a:t>
            </a:r>
            <a:r>
              <a:rPr lang="th-TH" sz="900" b="0" i="0" dirty="0">
                <a:solidFill>
                  <a:srgbClr val="FF0000"/>
                </a:solidFill>
                <a:effectLst/>
                <a:latin typeface="Prompt" panose="020B0502040204020203" pitchFamily="2" charset="-34"/>
                <a:cs typeface="Prompt" panose="020B0502040204020203" pitchFamily="2" charset="-34"/>
              </a:rPr>
              <a:t>ย</a:t>
            </a:r>
            <a:r>
              <a:rPr lang="en-US" sz="900" b="0" i="0" dirty="0">
                <a:solidFill>
                  <a:srgbClr val="FF0000"/>
                </a:solidFill>
                <a:effectLst/>
                <a:latin typeface="Prompt" panose="020B0502040204020203" pitchFamily="2" charset="-34"/>
                <a:cs typeface="Prompt" panose="020B0502040204020203" pitchFamily="2" charset="-34"/>
              </a:rPr>
              <a:t>x</a:t>
            </a:r>
            <a:r>
              <a:rPr lang="th-TH" sz="900" b="0" i="0" dirty="0">
                <a:solidFill>
                  <a:srgbClr val="FF0000"/>
                </a:solidFill>
                <a:effectLst/>
                <a:latin typeface="Prompt" panose="020B0502040204020203" pitchFamily="2" charset="-34"/>
                <a:cs typeface="Prompt" panose="020B0502040204020203" pitchFamily="2" charset="-34"/>
              </a:rPr>
              <a:t>ส: 100</a:t>
            </a:r>
            <a:r>
              <a:rPr lang="en-US" sz="900" b="0" i="0" dirty="0">
                <a:solidFill>
                  <a:srgbClr val="FF0000"/>
                </a:solidFill>
                <a:effectLst/>
                <a:latin typeface="Prompt" panose="020B0502040204020203" pitchFamily="2" charset="-34"/>
                <a:cs typeface="Prompt" panose="020B0502040204020203" pitchFamily="2" charset="-34"/>
              </a:rPr>
              <a:t>x45x165 cm.</a:t>
            </a:r>
          </a:p>
          <a:p>
            <a:pPr algn="l"/>
            <a:r>
              <a:rPr lang="en-US" sz="900" b="0" i="0" dirty="0">
                <a:solidFill>
                  <a:srgbClr val="FF0000"/>
                </a:solidFill>
                <a:effectLst/>
                <a:latin typeface="Prompt" panose="020B0502040204020203" pitchFamily="2" charset="-34"/>
                <a:cs typeface="Prompt" panose="020B0502040204020203" pitchFamily="2" charset="-34"/>
              </a:rPr>
              <a:t>SKU : 19154695</a:t>
            </a:r>
          </a:p>
          <a:p>
            <a:r>
              <a:rPr lang="th-TH" sz="1600" dirty="0">
                <a:solidFill>
                  <a:srgbClr val="FF0000"/>
                </a:solidFill>
              </a:rPr>
              <a:t>4865 บาท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571E2FB-C71F-C6CD-E7A6-08163274C332}"/>
              </a:ext>
            </a:extLst>
          </p:cNvPr>
          <p:cNvSpPr txBox="1"/>
          <p:nvPr/>
        </p:nvSpPr>
        <p:spPr>
          <a:xfrm>
            <a:off x="200426" y="2936842"/>
            <a:ext cx="34483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800" cap="all" dirty="0">
                <a:solidFill>
                  <a:srgbClr val="FF0000"/>
                </a:solidFill>
                <a:latin typeface="Index"/>
              </a:rPr>
              <a:t>Index </a:t>
            </a:r>
            <a:r>
              <a:rPr lang="th-TH" sz="1800" cap="all" dirty="0">
                <a:solidFill>
                  <a:srgbClr val="FF0000"/>
                </a:solidFill>
                <a:latin typeface="Index"/>
              </a:rPr>
              <a:t>เตียงนอนรุ่นทาคายามะ ราคา 12990 บาท</a:t>
            </a:r>
            <a:endParaRPr lang="th-TH" sz="1800" b="0" i="0" cap="all" dirty="0">
              <a:solidFill>
                <a:srgbClr val="FF0000"/>
              </a:solidFill>
              <a:effectLst/>
              <a:latin typeface="Index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7C44A9E9-72BC-E225-E6F4-226E29B16DE8}"/>
              </a:ext>
            </a:extLst>
          </p:cNvPr>
          <p:cNvSpPr txBox="1"/>
          <p:nvPr/>
        </p:nvSpPr>
        <p:spPr>
          <a:xfrm>
            <a:off x="8182020" y="6090465"/>
            <a:ext cx="310344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FF0000"/>
                </a:solidFill>
              </a:rPr>
              <a:t>Index </a:t>
            </a:r>
            <a:r>
              <a:rPr lang="th-TH" sz="1400" b="0" i="0" cap="all" dirty="0">
                <a:solidFill>
                  <a:srgbClr val="FF0000"/>
                </a:solidFill>
                <a:effectLst/>
                <a:latin typeface="Index"/>
              </a:rPr>
              <a:t>ชั้นวางของ รุ่นวู้ดเด้น สมาร์ทเฟล็กซ์ </a:t>
            </a:r>
            <a:r>
              <a:rPr lang="en-US" sz="1400" b="0" i="0" cap="all" dirty="0">
                <a:solidFill>
                  <a:srgbClr val="FF0000"/>
                </a:solidFill>
                <a:effectLst/>
                <a:latin typeface="Index"/>
              </a:rPr>
              <a:t>SR_12H </a:t>
            </a:r>
            <a:r>
              <a:rPr lang="th-TH" sz="1400" b="0" i="0" cap="all" dirty="0">
                <a:solidFill>
                  <a:srgbClr val="FF0000"/>
                </a:solidFill>
                <a:effectLst/>
                <a:latin typeface="Index"/>
              </a:rPr>
              <a:t>ขนาด 180 ซม. - สีธรรมชาติ/ขาว</a:t>
            </a:r>
            <a:br>
              <a:rPr lang="th-TH" sz="1400" dirty="0">
                <a:solidFill>
                  <a:srgbClr val="FF0000"/>
                </a:solidFill>
              </a:rPr>
            </a:br>
            <a:r>
              <a:rPr lang="th-TH" sz="1400" b="0" i="0" dirty="0">
                <a:solidFill>
                  <a:srgbClr val="FF0000"/>
                </a:solidFill>
                <a:effectLst/>
                <a:latin typeface="Index"/>
              </a:rPr>
              <a:t>120024009</a:t>
            </a:r>
            <a:r>
              <a:rPr lang="en-US" sz="1400" dirty="0">
                <a:solidFill>
                  <a:srgbClr val="FF0000"/>
                </a:solidFill>
                <a:latin typeface="Index"/>
              </a:rPr>
              <a:t>/ </a:t>
            </a:r>
            <a:r>
              <a:rPr lang="en-US" sz="1400" dirty="0">
                <a:solidFill>
                  <a:srgbClr val="FF0000"/>
                </a:solidFill>
              </a:rPr>
              <a:t>8490 </a:t>
            </a:r>
            <a:r>
              <a:rPr lang="th-TH" sz="1400" dirty="0">
                <a:solidFill>
                  <a:srgbClr val="FF0000"/>
                </a:solidFill>
              </a:rPr>
              <a:t>บาท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54788908-E887-E684-8020-45C8547D31B7}"/>
              </a:ext>
            </a:extLst>
          </p:cNvPr>
          <p:cNvSpPr txBox="1"/>
          <p:nvPr/>
        </p:nvSpPr>
        <p:spPr>
          <a:xfrm>
            <a:off x="200426" y="150644"/>
            <a:ext cx="332655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dirty="0"/>
              <a:t>รวม </a:t>
            </a:r>
            <a:r>
              <a:rPr lang="en-US" dirty="0"/>
              <a:t>40894</a:t>
            </a:r>
            <a:r>
              <a:rPr lang="th-TH" dirty="0"/>
              <a:t> บาท ยังไม่รวมฟูก</a:t>
            </a:r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131A3BA2-CA77-3D0C-60D6-1A33D0A8062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326" y="1092888"/>
            <a:ext cx="1082715" cy="1259440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7E7DC17F-57A4-AE06-FA22-010152186F7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81907" y="114813"/>
            <a:ext cx="1082715" cy="1259440"/>
          </a:xfrm>
          <a:prstGeom prst="rect">
            <a:avLst/>
          </a:prstGeom>
        </p:spPr>
      </p:pic>
      <p:pic>
        <p:nvPicPr>
          <p:cNvPr id="2055" name="Picture 2054">
            <a:extLst>
              <a:ext uri="{FF2B5EF4-FFF2-40B4-BE49-F238E27FC236}">
                <a16:creationId xmlns:a16="http://schemas.microsoft.com/office/drawing/2014/main" id="{7F42F6CF-47CC-3182-E0FA-9F92536147B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34236" y="5519757"/>
            <a:ext cx="1127570" cy="1318684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740038E0-4E31-EA06-9395-F0977519FBC6}"/>
              </a:ext>
            </a:extLst>
          </p:cNvPr>
          <p:cNvSpPr txBox="1"/>
          <p:nvPr/>
        </p:nvSpPr>
        <p:spPr>
          <a:xfrm>
            <a:off x="5289355" y="6489001"/>
            <a:ext cx="298348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b="0" i="0" dirty="0">
                <a:solidFill>
                  <a:srgbClr val="FF0000"/>
                </a:solidFill>
                <a:effectLst/>
                <a:latin typeface="Prompt" panose="00000500000000000000" pitchFamily="2" charset="-34"/>
                <a:cs typeface="Prompt" panose="00000500000000000000" pitchFamily="2" charset="-34"/>
              </a:rPr>
              <a:t>INDEX </a:t>
            </a:r>
            <a:r>
              <a:rPr lang="th-TH" sz="1600" b="0" i="0" cap="all" dirty="0">
                <a:solidFill>
                  <a:srgbClr val="FF0000"/>
                </a:solidFill>
                <a:effectLst/>
                <a:latin typeface="Index"/>
              </a:rPr>
              <a:t>สตูลผ้า รุ่นพลีท – สีเบจ</a:t>
            </a:r>
            <a:r>
              <a:rPr lang="en-US" sz="1600" b="0" i="0" cap="all" dirty="0">
                <a:solidFill>
                  <a:srgbClr val="FF0000"/>
                </a:solidFill>
                <a:effectLst/>
                <a:latin typeface="Index"/>
              </a:rPr>
              <a:t> </a:t>
            </a:r>
            <a:r>
              <a:rPr lang="th-TH" sz="1600" cap="all" dirty="0">
                <a:solidFill>
                  <a:srgbClr val="FF0000"/>
                </a:solidFill>
                <a:latin typeface="Index"/>
              </a:rPr>
              <a:t>ราคา 1390</a:t>
            </a:r>
            <a:endParaRPr lang="th-TH" sz="1600" b="0" i="0" cap="all" dirty="0">
              <a:solidFill>
                <a:srgbClr val="FF0000"/>
              </a:solidFill>
              <a:effectLst/>
              <a:latin typeface="Index"/>
            </a:endParaRPr>
          </a:p>
          <a:p>
            <a:pPr algn="l"/>
            <a:endParaRPr lang="en-US" sz="1200" b="0" i="0" dirty="0">
              <a:solidFill>
                <a:srgbClr val="FF0000"/>
              </a:solidFill>
              <a:effectLst/>
              <a:latin typeface="Prompt" panose="00000500000000000000" pitchFamily="2" charset="-34"/>
              <a:cs typeface="Prompt" panose="00000500000000000000" pitchFamily="2" charset="-34"/>
            </a:endParaRPr>
          </a:p>
        </p:txBody>
      </p:sp>
      <p:pic>
        <p:nvPicPr>
          <p:cNvPr id="2100" name="Picture 52" descr="โต๊ะทำงาน ขนาด 100 ซม. รุ่น FLOXI">
            <a:extLst>
              <a:ext uri="{FF2B5EF4-FFF2-40B4-BE49-F238E27FC236}">
                <a16:creationId xmlns:a16="http://schemas.microsoft.com/office/drawing/2014/main" id="{B8F99F59-7601-3E34-9369-326524CD9B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44038" y="150644"/>
            <a:ext cx="2449708" cy="24497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9B603B9F-E1FB-B466-BE2A-195E377402D1}"/>
              </a:ext>
            </a:extLst>
          </p:cNvPr>
          <p:cNvSpPr txBox="1"/>
          <p:nvPr/>
        </p:nvSpPr>
        <p:spPr>
          <a:xfrm>
            <a:off x="5422110" y="88257"/>
            <a:ext cx="244385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600" b="0" i="0" cap="all" dirty="0">
                <a:solidFill>
                  <a:srgbClr val="FF0000"/>
                </a:solidFill>
                <a:effectLst/>
                <a:latin typeface="Index"/>
              </a:rPr>
              <a:t>INDEX </a:t>
            </a:r>
            <a:r>
              <a:rPr lang="th-TH" sz="1600" b="0" i="0" cap="all" dirty="0">
                <a:solidFill>
                  <a:srgbClr val="FF0000"/>
                </a:solidFill>
                <a:effectLst/>
                <a:latin typeface="Index"/>
              </a:rPr>
              <a:t>โต๊ะข้างเตียง รุ่นทาคายามะ ราคา 2190 *2 </a:t>
            </a:r>
            <a:r>
              <a:rPr lang="en-US" sz="1600" b="0" i="0" cap="all" dirty="0">
                <a:solidFill>
                  <a:srgbClr val="FF0000"/>
                </a:solidFill>
                <a:effectLst/>
                <a:latin typeface="Index"/>
              </a:rPr>
              <a:t>= </a:t>
            </a:r>
            <a:r>
              <a:rPr lang="th-TH" sz="1600" b="0" i="0" cap="all" dirty="0">
                <a:solidFill>
                  <a:srgbClr val="FF0000"/>
                </a:solidFill>
                <a:effectLst/>
                <a:latin typeface="Index"/>
              </a:rPr>
              <a:t>4380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D1C62FB-A1FE-434C-F114-8E7B50373728}"/>
              </a:ext>
            </a:extLst>
          </p:cNvPr>
          <p:cNvSpPr txBox="1"/>
          <p:nvPr/>
        </p:nvSpPr>
        <p:spPr>
          <a:xfrm>
            <a:off x="6436843" y="2546586"/>
            <a:ext cx="2473754" cy="6771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900" b="0" i="0" dirty="0" err="1">
                <a:solidFill>
                  <a:srgbClr val="FF0000"/>
                </a:solidFill>
                <a:effectLst/>
                <a:latin typeface="Prompt" panose="00000500000000000000" pitchFamily="2" charset="-34"/>
                <a:cs typeface="Prompt" panose="00000500000000000000" pitchFamily="2" charset="-34"/>
              </a:rPr>
              <a:t>Koncept</a:t>
            </a:r>
            <a:r>
              <a:rPr lang="en-US" sz="900" b="0" i="0" dirty="0">
                <a:solidFill>
                  <a:srgbClr val="FF0000"/>
                </a:solidFill>
                <a:effectLst/>
                <a:latin typeface="Prompt" panose="00000500000000000000" pitchFamily="2" charset="-34"/>
                <a:cs typeface="Prompt" panose="00000500000000000000" pitchFamily="2" charset="-34"/>
              </a:rPr>
              <a:t> </a:t>
            </a:r>
            <a:r>
              <a:rPr lang="th-TH" sz="900" b="0" i="0" dirty="0">
                <a:solidFill>
                  <a:srgbClr val="FF0000"/>
                </a:solidFill>
                <a:effectLst/>
                <a:latin typeface="Prompt" panose="00000500000000000000" pitchFamily="2" charset="-34"/>
                <a:cs typeface="Prompt" panose="00000500000000000000" pitchFamily="2" charset="-34"/>
              </a:rPr>
              <a:t>โต๊ะทำงาน ขนาด 100 ซม. รุ่น </a:t>
            </a:r>
            <a:r>
              <a:rPr lang="en-US" sz="900" b="0" i="0" dirty="0">
                <a:solidFill>
                  <a:srgbClr val="FF0000"/>
                </a:solidFill>
                <a:effectLst/>
                <a:latin typeface="Prompt" panose="00000500000000000000" pitchFamily="2" charset="-34"/>
                <a:cs typeface="Prompt" panose="00000500000000000000" pitchFamily="2" charset="-34"/>
              </a:rPr>
              <a:t>FLOXI</a:t>
            </a:r>
          </a:p>
          <a:p>
            <a:pPr algn="l"/>
            <a:r>
              <a:rPr lang="th-TH" sz="900" b="0" i="0" dirty="0">
                <a:solidFill>
                  <a:srgbClr val="FF0000"/>
                </a:solidFill>
                <a:effectLst/>
                <a:latin typeface="Prompt" panose="00000500000000000000" pitchFamily="2" charset="-34"/>
                <a:cs typeface="Prompt" panose="00000500000000000000" pitchFamily="2" charset="-34"/>
              </a:rPr>
              <a:t>ก</a:t>
            </a:r>
            <a:r>
              <a:rPr lang="en-US" sz="900" b="0" i="0" dirty="0">
                <a:solidFill>
                  <a:srgbClr val="FF0000"/>
                </a:solidFill>
                <a:effectLst/>
                <a:latin typeface="Prompt" panose="00000500000000000000" pitchFamily="2" charset="-34"/>
                <a:cs typeface="Prompt" panose="00000500000000000000" pitchFamily="2" charset="-34"/>
              </a:rPr>
              <a:t>x</a:t>
            </a:r>
            <a:r>
              <a:rPr lang="th-TH" sz="900" b="0" i="0" dirty="0">
                <a:solidFill>
                  <a:srgbClr val="FF0000"/>
                </a:solidFill>
                <a:effectLst/>
                <a:latin typeface="Prompt" panose="00000500000000000000" pitchFamily="2" charset="-34"/>
                <a:cs typeface="Prompt" panose="00000500000000000000" pitchFamily="2" charset="-34"/>
              </a:rPr>
              <a:t>ย</a:t>
            </a:r>
            <a:r>
              <a:rPr lang="en-US" sz="900" b="0" i="0" dirty="0">
                <a:solidFill>
                  <a:srgbClr val="FF0000"/>
                </a:solidFill>
                <a:effectLst/>
                <a:latin typeface="Prompt" panose="00000500000000000000" pitchFamily="2" charset="-34"/>
                <a:cs typeface="Prompt" panose="00000500000000000000" pitchFamily="2" charset="-34"/>
              </a:rPr>
              <a:t>x</a:t>
            </a:r>
            <a:r>
              <a:rPr lang="th-TH" sz="900" b="0" i="0" dirty="0">
                <a:solidFill>
                  <a:srgbClr val="FF0000"/>
                </a:solidFill>
                <a:effectLst/>
                <a:latin typeface="Prompt" panose="00000500000000000000" pitchFamily="2" charset="-34"/>
                <a:cs typeface="Prompt" panose="00000500000000000000" pitchFamily="2" charset="-34"/>
              </a:rPr>
              <a:t>ส: 100 </a:t>
            </a:r>
            <a:r>
              <a:rPr lang="en-US" sz="900" b="0" i="0" dirty="0">
                <a:solidFill>
                  <a:srgbClr val="FF0000"/>
                </a:solidFill>
                <a:effectLst/>
                <a:latin typeface="Prompt" panose="00000500000000000000" pitchFamily="2" charset="-34"/>
                <a:cs typeface="Prompt" panose="00000500000000000000" pitchFamily="2" charset="-34"/>
              </a:rPr>
              <a:t>x 40 x 75 cm</a:t>
            </a:r>
          </a:p>
          <a:p>
            <a:pPr algn="l"/>
            <a:r>
              <a:rPr lang="en-US" sz="900" b="0" i="0" dirty="0">
                <a:solidFill>
                  <a:srgbClr val="FF0000"/>
                </a:solidFill>
                <a:effectLst/>
                <a:latin typeface="Prompt" panose="00000500000000000000" pitchFamily="2" charset="-34"/>
                <a:cs typeface="Prompt" panose="00000500000000000000" pitchFamily="2" charset="-34"/>
              </a:rPr>
              <a:t>SKU : 19205288</a:t>
            </a:r>
          </a:p>
          <a:p>
            <a:r>
              <a:rPr lang="en-US" sz="1100" dirty="0">
                <a:solidFill>
                  <a:srgbClr val="FF0000"/>
                </a:solidFill>
              </a:rPr>
              <a:t>1190 </a:t>
            </a:r>
            <a:r>
              <a:rPr lang="th-TH" sz="1100" dirty="0">
                <a:solidFill>
                  <a:srgbClr val="FF0000"/>
                </a:solidFill>
              </a:rPr>
              <a:t>บาท</a:t>
            </a:r>
          </a:p>
        </p:txBody>
      </p:sp>
      <p:graphicFrame>
        <p:nvGraphicFramePr>
          <p:cNvPr id="23" name="Object 22">
            <a:extLst>
              <a:ext uri="{FF2B5EF4-FFF2-40B4-BE49-F238E27FC236}">
                <a16:creationId xmlns:a16="http://schemas.microsoft.com/office/drawing/2014/main" id="{6CC699BD-FF7D-2B2D-787B-99E490E1A5D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11518311"/>
              </p:ext>
            </p:extLst>
          </p:nvPr>
        </p:nvGraphicFramePr>
        <p:xfrm>
          <a:off x="8953805" y="605242"/>
          <a:ext cx="1420026" cy="203804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8" imgW="4996080" imgH="7157160" progId="PBrush">
                  <p:embed/>
                </p:oleObj>
              </mc:Choice>
              <mc:Fallback>
                <p:oleObj name="Bitmap Image" r:id="rId8" imgW="4996080" imgH="7157160" progId="PBrush">
                  <p:embed/>
                  <p:pic>
                    <p:nvPicPr>
                      <p:cNvPr id="23" name="Object 22">
                        <a:extLst>
                          <a:ext uri="{FF2B5EF4-FFF2-40B4-BE49-F238E27FC236}">
                            <a16:creationId xmlns:a16="http://schemas.microsoft.com/office/drawing/2014/main" id="{6CC699BD-FF7D-2B2D-787B-99E490E1A5D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8953805" y="605242"/>
                        <a:ext cx="1420026" cy="203804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5" name="TextBox 24">
            <a:extLst>
              <a:ext uri="{FF2B5EF4-FFF2-40B4-BE49-F238E27FC236}">
                <a16:creationId xmlns:a16="http://schemas.microsoft.com/office/drawing/2014/main" id="{B6B85CD7-3A0A-0B05-D137-43CBA8F29C96}"/>
              </a:ext>
            </a:extLst>
          </p:cNvPr>
          <p:cNvSpPr txBox="1"/>
          <p:nvPr/>
        </p:nvSpPr>
        <p:spPr>
          <a:xfrm>
            <a:off x="10181361" y="605242"/>
            <a:ext cx="1954313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1600" b="0" cap="all" dirty="0">
                <a:solidFill>
                  <a:srgbClr val="FF0000"/>
                </a:solidFill>
                <a:effectLst/>
              </a:rPr>
              <a:t>INDEX</a:t>
            </a:r>
          </a:p>
          <a:p>
            <a:pPr algn="l"/>
            <a:r>
              <a:rPr lang="th-TH" sz="1600" b="0" cap="all" dirty="0">
                <a:solidFill>
                  <a:srgbClr val="FF0000"/>
                </a:solidFill>
                <a:effectLst/>
              </a:rPr>
              <a:t>เก้าอี้ทานอาหาร รุ่นคานเทล - สีขาว/สีธรรมชาติ</a:t>
            </a:r>
          </a:p>
          <a:p>
            <a:pPr algn="l"/>
            <a:r>
              <a:rPr lang="th-TH" sz="1600" b="0" i="0" dirty="0">
                <a:solidFill>
                  <a:srgbClr val="FF0000"/>
                </a:solidFill>
                <a:effectLst/>
                <a:latin typeface="Index"/>
              </a:rPr>
              <a:t>ราคาสิ้นสุดวันที่ 16 พฤศจิกายน 2565</a:t>
            </a:r>
          </a:p>
          <a:p>
            <a:r>
              <a:rPr lang="th-TH" sz="1600" dirty="0">
                <a:solidFill>
                  <a:srgbClr val="FF0000"/>
                </a:solidFill>
                <a:effectLst/>
              </a:rPr>
              <a:t>ราคาพิเศษ</a:t>
            </a:r>
          </a:p>
          <a:p>
            <a:r>
              <a:rPr lang="th-TH" sz="1600" b="1" dirty="0">
                <a:solidFill>
                  <a:srgbClr val="FF0000"/>
                </a:solidFill>
                <a:effectLst/>
              </a:rPr>
              <a:t>599.-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459D985-8DCE-A4B5-3ED7-943D42753AEB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095998" y="3428995"/>
            <a:ext cx="4" cy="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D1F9FBF-6F04-F705-0900-10F0A4A11D58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35744" y="3223694"/>
            <a:ext cx="2159923" cy="3485355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1C3CFE6A-6078-67BC-8FED-AAC8F2B90EC0}"/>
              </a:ext>
            </a:extLst>
          </p:cNvPr>
          <p:cNvSpPr txBox="1"/>
          <p:nvPr/>
        </p:nvSpPr>
        <p:spPr>
          <a:xfrm>
            <a:off x="1760937" y="5117270"/>
            <a:ext cx="2159923" cy="13926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050" b="0" i="0" dirty="0" err="1">
                <a:solidFill>
                  <a:srgbClr val="FF0000"/>
                </a:solidFill>
                <a:effectLst/>
                <a:latin typeface="Prompt" panose="00000500000000000000" pitchFamily="2" charset="-34"/>
                <a:cs typeface="Prompt" panose="00000500000000000000" pitchFamily="2" charset="-34"/>
              </a:rPr>
              <a:t>Koncept</a:t>
            </a:r>
            <a:r>
              <a:rPr lang="en-US" sz="1050" b="0" i="0" dirty="0">
                <a:solidFill>
                  <a:srgbClr val="FF0000"/>
                </a:solidFill>
                <a:effectLst/>
                <a:latin typeface="Prompt" panose="00000500000000000000" pitchFamily="2" charset="-34"/>
                <a:cs typeface="Prompt" panose="00000500000000000000" pitchFamily="2" charset="-34"/>
              </a:rPr>
              <a:t> </a:t>
            </a:r>
            <a:r>
              <a:rPr lang="th-TH" sz="1050" b="0" i="0" dirty="0">
                <a:solidFill>
                  <a:srgbClr val="FF0000"/>
                </a:solidFill>
                <a:effectLst/>
                <a:latin typeface="Prompt" panose="00000500000000000000" pitchFamily="2" charset="-34"/>
                <a:cs typeface="Prompt" panose="00000500000000000000" pitchFamily="2" charset="-34"/>
              </a:rPr>
              <a:t>เสื้อผ้าบานเลื่อน ขนาด 120 ซม. รุ่น </a:t>
            </a:r>
            <a:r>
              <a:rPr lang="en-US" sz="1050" b="0" i="0" dirty="0">
                <a:solidFill>
                  <a:srgbClr val="FF0000"/>
                </a:solidFill>
                <a:effectLst/>
                <a:latin typeface="Prompt" panose="00000500000000000000" pitchFamily="2" charset="-34"/>
                <a:cs typeface="Prompt" panose="00000500000000000000" pitchFamily="2" charset="-34"/>
              </a:rPr>
              <a:t>Havin </a:t>
            </a:r>
            <a:r>
              <a:rPr lang="th-TH" sz="1050" b="0" i="0" dirty="0">
                <a:solidFill>
                  <a:srgbClr val="FF0000"/>
                </a:solidFill>
                <a:effectLst/>
                <a:latin typeface="Prompt" panose="00000500000000000000" pitchFamily="2" charset="-34"/>
                <a:cs typeface="Prompt" panose="00000500000000000000" pitchFamily="2" charset="-34"/>
              </a:rPr>
              <a:t>สีโอ๊ค</a:t>
            </a:r>
          </a:p>
          <a:p>
            <a:pPr algn="l"/>
            <a:r>
              <a:rPr lang="en-US" sz="1050" b="0" i="0" dirty="0">
                <a:solidFill>
                  <a:srgbClr val="FF0000"/>
                </a:solidFill>
                <a:effectLst/>
                <a:latin typeface="Prompt" panose="00000500000000000000" pitchFamily="2" charset="-34"/>
                <a:cs typeface="Prompt" panose="00000500000000000000" pitchFamily="2" charset="-34"/>
              </a:rPr>
              <a:t>Brand : KONCEPT FURNITURE</a:t>
            </a:r>
          </a:p>
          <a:p>
            <a:pPr algn="l"/>
            <a:r>
              <a:rPr lang="en-US" sz="1050" b="0" i="0" dirty="0">
                <a:solidFill>
                  <a:srgbClr val="FF0000"/>
                </a:solidFill>
                <a:effectLst/>
                <a:latin typeface="Prompt" panose="00000500000000000000" pitchFamily="2" charset="-34"/>
                <a:cs typeface="Prompt" panose="00000500000000000000" pitchFamily="2" charset="-34"/>
              </a:rPr>
              <a:t> SKU : 19207914</a:t>
            </a:r>
          </a:p>
          <a:p>
            <a:pPr algn="l"/>
            <a:r>
              <a:rPr lang="th-TH" sz="1050" b="0" i="0" dirty="0">
                <a:solidFill>
                  <a:srgbClr val="FF0000"/>
                </a:solidFill>
                <a:effectLst/>
                <a:latin typeface="Prompt" panose="00000500000000000000" pitchFamily="2" charset="-34"/>
                <a:cs typeface="Prompt" panose="00000500000000000000" pitchFamily="2" charset="-34"/>
              </a:rPr>
              <a:t>ก</a:t>
            </a:r>
            <a:r>
              <a:rPr lang="en-US" sz="1050" b="0" i="0" dirty="0">
                <a:solidFill>
                  <a:srgbClr val="FF0000"/>
                </a:solidFill>
                <a:effectLst/>
                <a:latin typeface="Prompt" panose="00000500000000000000" pitchFamily="2" charset="-34"/>
                <a:cs typeface="Prompt" panose="00000500000000000000" pitchFamily="2" charset="-34"/>
              </a:rPr>
              <a:t>x</a:t>
            </a:r>
            <a:r>
              <a:rPr lang="th-TH" sz="1050" b="0" i="0" dirty="0">
                <a:solidFill>
                  <a:srgbClr val="FF0000"/>
                </a:solidFill>
                <a:effectLst/>
                <a:latin typeface="Prompt" panose="00000500000000000000" pitchFamily="2" charset="-34"/>
                <a:cs typeface="Prompt" panose="00000500000000000000" pitchFamily="2" charset="-34"/>
              </a:rPr>
              <a:t>ย</a:t>
            </a:r>
            <a:r>
              <a:rPr lang="en-US" sz="1050" b="0" i="0" dirty="0">
                <a:solidFill>
                  <a:srgbClr val="FF0000"/>
                </a:solidFill>
                <a:effectLst/>
                <a:latin typeface="Prompt" panose="00000500000000000000" pitchFamily="2" charset="-34"/>
                <a:cs typeface="Prompt" panose="00000500000000000000" pitchFamily="2" charset="-34"/>
              </a:rPr>
              <a:t>x</a:t>
            </a:r>
            <a:r>
              <a:rPr lang="th-TH" sz="1050" b="0" i="0" dirty="0">
                <a:solidFill>
                  <a:srgbClr val="FF0000"/>
                </a:solidFill>
                <a:effectLst/>
                <a:latin typeface="Prompt" panose="00000500000000000000" pitchFamily="2" charset="-34"/>
                <a:cs typeface="Prompt" panose="00000500000000000000" pitchFamily="2" charset="-34"/>
              </a:rPr>
              <a:t>ส: 120</a:t>
            </a:r>
            <a:r>
              <a:rPr lang="en-US" sz="1050" b="0" i="0" dirty="0">
                <a:solidFill>
                  <a:srgbClr val="FF0000"/>
                </a:solidFill>
                <a:effectLst/>
                <a:latin typeface="Prompt" panose="00000500000000000000" pitchFamily="2" charset="-34"/>
                <a:cs typeface="Prompt" panose="00000500000000000000" pitchFamily="2" charset="-34"/>
              </a:rPr>
              <a:t>X60X200 </a:t>
            </a:r>
            <a:r>
              <a:rPr lang="th-TH" sz="1050" b="0" i="0" dirty="0">
                <a:solidFill>
                  <a:srgbClr val="FF0000"/>
                </a:solidFill>
                <a:effectLst/>
                <a:latin typeface="Prompt" panose="00000500000000000000" pitchFamily="2" charset="-34"/>
                <a:cs typeface="Prompt" panose="00000500000000000000" pitchFamily="2" charset="-34"/>
              </a:rPr>
              <a:t>ซม</a:t>
            </a:r>
          </a:p>
          <a:p>
            <a:r>
              <a:rPr lang="th-TH" sz="3200" dirty="0">
                <a:solidFill>
                  <a:srgbClr val="FF0000"/>
                </a:solidFill>
              </a:rPr>
              <a:t>ราคา 5990</a:t>
            </a:r>
            <a:endParaRPr lang="en-US" sz="3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71033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Night Table  JAYA Light Wood Light Wood สีไม้อ่อน 06">
            <a:extLst>
              <a:ext uri="{FF2B5EF4-FFF2-40B4-BE49-F238E27FC236}">
                <a16:creationId xmlns:a16="http://schemas.microsoft.com/office/drawing/2014/main" id="{3AC9FC86-F88B-CE90-7847-EEFF59211E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7376" y="-371618"/>
            <a:ext cx="2411916" cy="24119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ชุดห้องนอน ขนาด 6 ฟุต รุ่น Kyoto สีไม้อ่อน01">
            <a:extLst>
              <a:ext uri="{FF2B5EF4-FFF2-40B4-BE49-F238E27FC236}">
                <a16:creationId xmlns:a16="http://schemas.microsoft.com/office/drawing/2014/main" id="{E91B98F7-0504-FACC-3D86-C95E305003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9703" y="-1911970"/>
            <a:ext cx="6667500" cy="666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6991FB00-B15B-5051-A120-2FD9C2E0D8E6}"/>
              </a:ext>
            </a:extLst>
          </p:cNvPr>
          <p:cNvSpPr txBox="1"/>
          <p:nvPr/>
        </p:nvSpPr>
        <p:spPr>
          <a:xfrm>
            <a:off x="8731405" y="234176"/>
            <a:ext cx="3334567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200" dirty="0">
                <a:solidFill>
                  <a:srgbClr val="FF0000"/>
                </a:solidFill>
                <a:latin typeface="Prompt" panose="00000500000000000000" pitchFamily="2" charset="-34"/>
                <a:cs typeface="Prompt" panose="00000500000000000000" pitchFamily="2" charset="-34"/>
              </a:rPr>
              <a:t>SB </a:t>
            </a:r>
            <a:r>
              <a:rPr lang="th-TH" sz="1200" b="0" i="0" dirty="0">
                <a:solidFill>
                  <a:srgbClr val="FF0000"/>
                </a:solidFill>
                <a:effectLst/>
                <a:latin typeface="Prompt" panose="00000500000000000000" pitchFamily="2" charset="-34"/>
                <a:cs typeface="Prompt" panose="00000500000000000000" pitchFamily="2" charset="-34"/>
              </a:rPr>
              <a:t>ตู้ข้างเตียง ขนาด 40 ซม. รุ่น </a:t>
            </a:r>
            <a:r>
              <a:rPr lang="en-US" sz="1200" b="0" i="0" dirty="0">
                <a:solidFill>
                  <a:srgbClr val="FF0000"/>
                </a:solidFill>
                <a:effectLst/>
                <a:latin typeface="Prompt" panose="00000500000000000000" pitchFamily="2" charset="-34"/>
                <a:cs typeface="Prompt" panose="00000500000000000000" pitchFamily="2" charset="-34"/>
              </a:rPr>
              <a:t>JAYA </a:t>
            </a:r>
            <a:r>
              <a:rPr lang="th-TH" sz="1200" b="0" i="0" dirty="0">
                <a:solidFill>
                  <a:srgbClr val="FF0000"/>
                </a:solidFill>
                <a:effectLst/>
                <a:latin typeface="Prompt" panose="00000500000000000000" pitchFamily="2" charset="-34"/>
                <a:cs typeface="Prompt" panose="00000500000000000000" pitchFamily="2" charset="-34"/>
              </a:rPr>
              <a:t>สีไม้อ่อน</a:t>
            </a:r>
          </a:p>
          <a:p>
            <a:pPr algn="l"/>
            <a:r>
              <a:rPr lang="en-US" sz="1200" b="0" i="0" dirty="0">
                <a:solidFill>
                  <a:srgbClr val="FF0000"/>
                </a:solidFill>
                <a:effectLst/>
                <a:latin typeface="Prompt" panose="00000500000000000000" pitchFamily="2" charset="-34"/>
                <a:cs typeface="Prompt" panose="00000500000000000000" pitchFamily="2" charset="-34"/>
              </a:rPr>
              <a:t>Brand : LOOMS</a:t>
            </a:r>
          </a:p>
          <a:p>
            <a:pPr algn="l"/>
            <a:r>
              <a:rPr lang="en-US" sz="1200" b="0" i="0" dirty="0">
                <a:solidFill>
                  <a:srgbClr val="FF0000"/>
                </a:solidFill>
                <a:effectLst/>
                <a:latin typeface="Prompt" panose="00000500000000000000" pitchFamily="2" charset="-34"/>
                <a:cs typeface="Prompt" panose="00000500000000000000" pitchFamily="2" charset="-34"/>
              </a:rPr>
              <a:t> SKU : 19210628</a:t>
            </a:r>
          </a:p>
          <a:p>
            <a:pPr algn="l"/>
            <a:r>
              <a:rPr lang="th-TH" sz="1200" b="0" i="0" dirty="0">
                <a:solidFill>
                  <a:srgbClr val="FF0000"/>
                </a:solidFill>
                <a:effectLst/>
                <a:latin typeface="Prompt" panose="00000500000000000000" pitchFamily="2" charset="-34"/>
                <a:cs typeface="Prompt" panose="00000500000000000000" pitchFamily="2" charset="-34"/>
              </a:rPr>
              <a:t>ก</a:t>
            </a:r>
            <a:r>
              <a:rPr lang="en-US" sz="1200" b="0" i="0" dirty="0">
                <a:solidFill>
                  <a:srgbClr val="FF0000"/>
                </a:solidFill>
                <a:effectLst/>
                <a:latin typeface="Prompt" panose="00000500000000000000" pitchFamily="2" charset="-34"/>
                <a:cs typeface="Prompt" panose="00000500000000000000" pitchFamily="2" charset="-34"/>
              </a:rPr>
              <a:t>x</a:t>
            </a:r>
            <a:r>
              <a:rPr lang="th-TH" sz="1200" b="0" i="0" dirty="0">
                <a:solidFill>
                  <a:srgbClr val="FF0000"/>
                </a:solidFill>
                <a:effectLst/>
                <a:latin typeface="Prompt" panose="00000500000000000000" pitchFamily="2" charset="-34"/>
                <a:cs typeface="Prompt" panose="00000500000000000000" pitchFamily="2" charset="-34"/>
              </a:rPr>
              <a:t>ย</a:t>
            </a:r>
            <a:r>
              <a:rPr lang="en-US" sz="1200" b="0" i="0" dirty="0">
                <a:solidFill>
                  <a:srgbClr val="FF0000"/>
                </a:solidFill>
                <a:effectLst/>
                <a:latin typeface="Prompt" panose="00000500000000000000" pitchFamily="2" charset="-34"/>
                <a:cs typeface="Prompt" panose="00000500000000000000" pitchFamily="2" charset="-34"/>
              </a:rPr>
              <a:t>x</a:t>
            </a:r>
            <a:r>
              <a:rPr lang="th-TH" sz="1200" b="0" i="0" dirty="0">
                <a:solidFill>
                  <a:srgbClr val="FF0000"/>
                </a:solidFill>
                <a:effectLst/>
                <a:latin typeface="Prompt" panose="00000500000000000000" pitchFamily="2" charset="-34"/>
                <a:cs typeface="Prompt" panose="00000500000000000000" pitchFamily="2" charset="-34"/>
              </a:rPr>
              <a:t>ส: 40</a:t>
            </a:r>
            <a:r>
              <a:rPr lang="en-US" sz="1200" b="0" i="0" dirty="0">
                <a:solidFill>
                  <a:srgbClr val="FF0000"/>
                </a:solidFill>
                <a:effectLst/>
                <a:latin typeface="Prompt" panose="00000500000000000000" pitchFamily="2" charset="-34"/>
                <a:cs typeface="Prompt" panose="00000500000000000000" pitchFamily="2" charset="-34"/>
              </a:rPr>
              <a:t>x40x45 cm.</a:t>
            </a:r>
          </a:p>
          <a:p>
            <a:pPr algn="l"/>
            <a:r>
              <a:rPr lang="th-TH" sz="1200" dirty="0">
                <a:solidFill>
                  <a:srgbClr val="FF0000"/>
                </a:solidFill>
                <a:latin typeface="Prompt" panose="00000500000000000000" pitchFamily="2" charset="-34"/>
                <a:cs typeface="Prompt" panose="00000500000000000000" pitchFamily="2" charset="-34"/>
              </a:rPr>
              <a:t>ราคา </a:t>
            </a:r>
            <a:r>
              <a:rPr lang="en-US" sz="1200" dirty="0">
                <a:solidFill>
                  <a:srgbClr val="FF0000"/>
                </a:solidFill>
                <a:latin typeface="Prompt" panose="00000500000000000000" pitchFamily="2" charset="-34"/>
                <a:cs typeface="Prompt" panose="00000500000000000000" pitchFamily="2" charset="-34"/>
              </a:rPr>
              <a:t>@590*2</a:t>
            </a:r>
            <a:endParaRPr lang="en-US" sz="1200" b="0" i="0" dirty="0">
              <a:solidFill>
                <a:srgbClr val="FF0000"/>
              </a:solidFill>
              <a:effectLst/>
              <a:latin typeface="Prompt" panose="00000500000000000000" pitchFamily="2" charset="-34"/>
              <a:cs typeface="Prompt" panose="00000500000000000000" pitchFamily="2" charset="-34"/>
            </a:endParaRPr>
          </a:p>
          <a:p>
            <a:endParaRPr lang="en-US" sz="1200" dirty="0">
              <a:solidFill>
                <a:srgbClr val="FF0000"/>
              </a:solidFill>
            </a:endParaRPr>
          </a:p>
        </p:txBody>
      </p:sp>
      <p:pic>
        <p:nvPicPr>
          <p:cNvPr id="2" name="Picture 2" descr="ชั้นวางของ รุ่นวู้ดเด้น สมาร์ทเฟล็กซ์ SR_12H ขนาด 180 ซม. - สีธรรมชาติ/ขาว">
            <a:extLst>
              <a:ext uri="{FF2B5EF4-FFF2-40B4-BE49-F238E27FC236}">
                <a16:creationId xmlns:a16="http://schemas.microsoft.com/office/drawing/2014/main" id="{AC3F9087-8BD6-6099-9966-84B2E66783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43134" y="1850606"/>
            <a:ext cx="5322014" cy="53220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E544F48C-759C-F3BC-7988-CD906DEA4FFC}"/>
              </a:ext>
            </a:extLst>
          </p:cNvPr>
          <p:cNvSpPr txBox="1"/>
          <p:nvPr/>
        </p:nvSpPr>
        <p:spPr>
          <a:xfrm>
            <a:off x="7645191" y="6119336"/>
            <a:ext cx="310344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FF0000"/>
                </a:solidFill>
              </a:rPr>
              <a:t>Index </a:t>
            </a:r>
            <a:r>
              <a:rPr lang="th-TH" sz="1400" b="0" i="0" cap="all" dirty="0">
                <a:solidFill>
                  <a:srgbClr val="FF0000"/>
                </a:solidFill>
                <a:effectLst/>
                <a:latin typeface="Index"/>
              </a:rPr>
              <a:t>ชั้นวางของ รุ่นวู้ดเด้น สมาร์ทเฟล็กซ์ </a:t>
            </a:r>
            <a:r>
              <a:rPr lang="en-US" sz="1400" b="0" i="0" cap="all" dirty="0">
                <a:solidFill>
                  <a:srgbClr val="FF0000"/>
                </a:solidFill>
                <a:effectLst/>
                <a:latin typeface="Index"/>
              </a:rPr>
              <a:t>SR_12H </a:t>
            </a:r>
            <a:r>
              <a:rPr lang="th-TH" sz="1400" b="0" i="0" cap="all" dirty="0">
                <a:solidFill>
                  <a:srgbClr val="FF0000"/>
                </a:solidFill>
                <a:effectLst/>
                <a:latin typeface="Index"/>
              </a:rPr>
              <a:t>ขนาด 180 ซม. - สีธรรมชาติ/ขาว</a:t>
            </a:r>
            <a:br>
              <a:rPr lang="th-TH" sz="1400" dirty="0">
                <a:solidFill>
                  <a:srgbClr val="FF0000"/>
                </a:solidFill>
              </a:rPr>
            </a:br>
            <a:r>
              <a:rPr lang="th-TH" sz="1400" b="0" i="0" dirty="0">
                <a:solidFill>
                  <a:srgbClr val="FF0000"/>
                </a:solidFill>
                <a:effectLst/>
                <a:latin typeface="Index"/>
              </a:rPr>
              <a:t>120024009</a:t>
            </a:r>
            <a:r>
              <a:rPr lang="en-US" sz="1400" dirty="0">
                <a:solidFill>
                  <a:srgbClr val="FF0000"/>
                </a:solidFill>
                <a:latin typeface="Index"/>
              </a:rPr>
              <a:t>/ </a:t>
            </a:r>
            <a:r>
              <a:rPr lang="en-US" sz="1400" dirty="0">
                <a:solidFill>
                  <a:srgbClr val="FF0000"/>
                </a:solidFill>
              </a:rPr>
              <a:t>8490 </a:t>
            </a:r>
            <a:r>
              <a:rPr lang="th-TH" sz="1400" dirty="0">
                <a:solidFill>
                  <a:srgbClr val="FF0000"/>
                </a:solidFill>
              </a:rPr>
              <a:t>บาท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422AA03-2B80-D00B-A544-B2DF89826445}"/>
              </a:ext>
            </a:extLst>
          </p:cNvPr>
          <p:cNvSpPr txBox="1"/>
          <p:nvPr/>
        </p:nvSpPr>
        <p:spPr>
          <a:xfrm>
            <a:off x="4948867" y="4574145"/>
            <a:ext cx="398698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200" b="0" i="0" dirty="0" err="1">
                <a:solidFill>
                  <a:srgbClr val="FF0000"/>
                </a:solidFill>
                <a:effectLst/>
                <a:latin typeface="Prompt" panose="00000500000000000000" pitchFamily="2" charset="-34"/>
                <a:cs typeface="Prompt" panose="00000500000000000000" pitchFamily="2" charset="-34"/>
              </a:rPr>
              <a:t>Koncept</a:t>
            </a:r>
            <a:r>
              <a:rPr lang="en-US" sz="1200" b="0" i="0" dirty="0">
                <a:solidFill>
                  <a:srgbClr val="FF0000"/>
                </a:solidFill>
                <a:effectLst/>
                <a:latin typeface="Prompt" panose="00000500000000000000" pitchFamily="2" charset="-34"/>
                <a:cs typeface="Prompt" panose="00000500000000000000" pitchFamily="2" charset="-34"/>
              </a:rPr>
              <a:t> </a:t>
            </a:r>
            <a:r>
              <a:rPr lang="th-TH" sz="1200" b="0" i="0" dirty="0">
                <a:solidFill>
                  <a:srgbClr val="FF0000"/>
                </a:solidFill>
                <a:effectLst/>
                <a:latin typeface="Prompt" panose="00000500000000000000" pitchFamily="2" charset="-34"/>
                <a:cs typeface="Prompt" panose="00000500000000000000" pitchFamily="2" charset="-34"/>
              </a:rPr>
              <a:t>โต๊ะทำงาน รุ่น </a:t>
            </a:r>
            <a:r>
              <a:rPr lang="en-US" sz="1200" b="0" i="0" dirty="0">
                <a:solidFill>
                  <a:srgbClr val="FF0000"/>
                </a:solidFill>
                <a:effectLst/>
                <a:latin typeface="Prompt" panose="00000500000000000000" pitchFamily="2" charset="-34"/>
                <a:cs typeface="Prompt" panose="00000500000000000000" pitchFamily="2" charset="-34"/>
              </a:rPr>
              <a:t>KC-PLAY HIPPA </a:t>
            </a:r>
            <a:r>
              <a:rPr lang="th-TH" sz="1200" b="0" i="0" dirty="0">
                <a:solidFill>
                  <a:srgbClr val="FF0000"/>
                </a:solidFill>
                <a:effectLst/>
                <a:latin typeface="Prompt" panose="00000500000000000000" pitchFamily="2" charset="-34"/>
                <a:cs typeface="Prompt" panose="00000500000000000000" pitchFamily="2" charset="-34"/>
              </a:rPr>
              <a:t>สีขาว-ลินเบิร์ก </a:t>
            </a:r>
            <a:endParaRPr lang="en-US" sz="1200" b="0" i="0" dirty="0">
              <a:solidFill>
                <a:srgbClr val="FF0000"/>
              </a:solidFill>
              <a:effectLst/>
              <a:latin typeface="Prompt" panose="00000500000000000000" pitchFamily="2" charset="-34"/>
              <a:cs typeface="Prompt" panose="00000500000000000000" pitchFamily="2" charset="-34"/>
            </a:endParaRPr>
          </a:p>
          <a:p>
            <a:pPr algn="l"/>
            <a:r>
              <a:rPr lang="en-US" sz="2000" dirty="0">
                <a:solidFill>
                  <a:srgbClr val="FF0000"/>
                </a:solidFill>
              </a:rPr>
              <a:t>5790 </a:t>
            </a:r>
            <a:r>
              <a:rPr lang="th-TH" sz="2000" dirty="0">
                <a:solidFill>
                  <a:srgbClr val="FF0000"/>
                </a:solidFill>
              </a:rPr>
              <a:t>บาท</a:t>
            </a:r>
          </a:p>
        </p:txBody>
      </p:sp>
      <p:graphicFrame>
        <p:nvGraphicFramePr>
          <p:cNvPr id="8" name="Object 7">
            <a:extLst>
              <a:ext uri="{FF2B5EF4-FFF2-40B4-BE49-F238E27FC236}">
                <a16:creationId xmlns:a16="http://schemas.microsoft.com/office/drawing/2014/main" id="{BFE8EA13-FB8D-47EA-7E40-2E93F8EDEBF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81491630"/>
              </p:ext>
            </p:extLst>
          </p:nvPr>
        </p:nvGraphicFramePr>
        <p:xfrm>
          <a:off x="10547110" y="576258"/>
          <a:ext cx="1420026" cy="203804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5" imgW="4996080" imgH="7157160" progId="PBrush">
                  <p:embed/>
                </p:oleObj>
              </mc:Choice>
              <mc:Fallback>
                <p:oleObj name="Bitmap Image" r:id="rId5" imgW="4996080" imgH="7157160" progId="PBrush">
                  <p:embed/>
                  <p:pic>
                    <p:nvPicPr>
                      <p:cNvPr id="23" name="Object 22">
                        <a:extLst>
                          <a:ext uri="{FF2B5EF4-FFF2-40B4-BE49-F238E27FC236}">
                            <a16:creationId xmlns:a16="http://schemas.microsoft.com/office/drawing/2014/main" id="{6CC699BD-FF7D-2B2D-787B-99E490E1A5D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0547110" y="576258"/>
                        <a:ext cx="1420026" cy="203804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TextBox 8">
            <a:extLst>
              <a:ext uri="{FF2B5EF4-FFF2-40B4-BE49-F238E27FC236}">
                <a16:creationId xmlns:a16="http://schemas.microsoft.com/office/drawing/2014/main" id="{E2BFF7C7-53FA-217A-426D-79B67E1D8CDD}"/>
              </a:ext>
            </a:extLst>
          </p:cNvPr>
          <p:cNvSpPr txBox="1"/>
          <p:nvPr/>
        </p:nvSpPr>
        <p:spPr>
          <a:xfrm>
            <a:off x="8731405" y="1214522"/>
            <a:ext cx="1954313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1600" b="0" cap="all" dirty="0">
                <a:solidFill>
                  <a:srgbClr val="FF0000"/>
                </a:solidFill>
                <a:effectLst/>
              </a:rPr>
              <a:t>INDEX</a:t>
            </a:r>
          </a:p>
          <a:p>
            <a:pPr algn="l"/>
            <a:r>
              <a:rPr lang="th-TH" sz="1600" b="0" cap="all" dirty="0">
                <a:solidFill>
                  <a:srgbClr val="FF0000"/>
                </a:solidFill>
                <a:effectLst/>
              </a:rPr>
              <a:t>เก้าอี้ทานอาหาร รุ่นคานเทล - สีขาว/สีธรรมชาติ</a:t>
            </a:r>
          </a:p>
          <a:p>
            <a:pPr algn="l"/>
            <a:r>
              <a:rPr lang="th-TH" sz="1600" b="0" i="0" dirty="0">
                <a:solidFill>
                  <a:srgbClr val="FF0000"/>
                </a:solidFill>
                <a:effectLst/>
                <a:latin typeface="Index"/>
              </a:rPr>
              <a:t>ราคาสิ้นสุดวันที่ 16 พฤศจิกายน 2565</a:t>
            </a:r>
          </a:p>
          <a:p>
            <a:r>
              <a:rPr lang="th-TH" sz="1600" dirty="0">
                <a:solidFill>
                  <a:srgbClr val="FF0000"/>
                </a:solidFill>
                <a:effectLst/>
              </a:rPr>
              <a:t>ราคาพิเศษ</a:t>
            </a:r>
          </a:p>
          <a:p>
            <a:r>
              <a:rPr lang="th-TH" sz="1600" b="1" dirty="0">
                <a:solidFill>
                  <a:srgbClr val="FF0000"/>
                </a:solidFill>
                <a:effectLst/>
              </a:rPr>
              <a:t>599.-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A08DBC6A-8553-AC36-5CE5-2BCE9D58045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95997" y="3428995"/>
            <a:ext cx="6" cy="9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D4EF98D2-F2E6-5329-728B-172CB351690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984788" y="3650514"/>
            <a:ext cx="2964079" cy="3098838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6A71B18B-F58B-443D-37DB-9398D93F0DFD}"/>
              </a:ext>
            </a:extLst>
          </p:cNvPr>
          <p:cNvSpPr txBox="1"/>
          <p:nvPr/>
        </p:nvSpPr>
        <p:spPr>
          <a:xfrm>
            <a:off x="200723" y="3292315"/>
            <a:ext cx="853068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600" b="0" i="0" dirty="0">
                <a:solidFill>
                  <a:srgbClr val="FF0000"/>
                </a:solidFill>
                <a:effectLst/>
                <a:latin typeface="Prompt" panose="00000500000000000000" pitchFamily="2" charset="-34"/>
                <a:cs typeface="Prompt" panose="00000500000000000000" pitchFamily="2" charset="-34"/>
              </a:rPr>
              <a:t>SB </a:t>
            </a:r>
            <a:r>
              <a:rPr lang="th-TH" sz="1600" b="0" i="0" dirty="0">
                <a:solidFill>
                  <a:srgbClr val="FF0000"/>
                </a:solidFill>
                <a:effectLst/>
                <a:latin typeface="Prompt" panose="00000500000000000000" pitchFamily="2" charset="-34"/>
                <a:cs typeface="Prompt" panose="00000500000000000000" pitchFamily="2" charset="-34"/>
              </a:rPr>
              <a:t>ชุดห้องนอน ขนาด 6 ฟุต รุ่น </a:t>
            </a:r>
            <a:r>
              <a:rPr lang="en-US" sz="1600" b="0" i="0" dirty="0">
                <a:solidFill>
                  <a:srgbClr val="FF0000"/>
                </a:solidFill>
                <a:effectLst/>
                <a:latin typeface="Prompt" panose="00000500000000000000" pitchFamily="2" charset="-34"/>
                <a:cs typeface="Prompt" panose="00000500000000000000" pitchFamily="2" charset="-34"/>
              </a:rPr>
              <a:t>Kyoto </a:t>
            </a:r>
            <a:r>
              <a:rPr lang="th-TH" sz="1600" b="0" i="0" dirty="0">
                <a:solidFill>
                  <a:srgbClr val="FF0000"/>
                </a:solidFill>
                <a:effectLst/>
                <a:latin typeface="Prompt" panose="00000500000000000000" pitchFamily="2" charset="-34"/>
                <a:cs typeface="Prompt" panose="00000500000000000000" pitchFamily="2" charset="-34"/>
              </a:rPr>
              <a:t>สีไม้อ่อน</a:t>
            </a:r>
          </a:p>
          <a:p>
            <a:pPr algn="l"/>
            <a:r>
              <a:rPr lang="en-US" sz="1600" b="0" i="0" dirty="0">
                <a:solidFill>
                  <a:srgbClr val="FF0000"/>
                </a:solidFill>
                <a:effectLst/>
                <a:latin typeface="Prompt" panose="00000500000000000000" pitchFamily="2" charset="-34"/>
                <a:cs typeface="Prompt" panose="00000500000000000000" pitchFamily="2" charset="-34"/>
              </a:rPr>
              <a:t>Brand : LOOMS</a:t>
            </a:r>
          </a:p>
          <a:p>
            <a:pPr algn="l"/>
            <a:r>
              <a:rPr lang="en-US" sz="1600" b="0" i="0" dirty="0">
                <a:solidFill>
                  <a:srgbClr val="FF0000"/>
                </a:solidFill>
                <a:effectLst/>
                <a:latin typeface="Prompt" panose="00000500000000000000" pitchFamily="2" charset="-34"/>
                <a:cs typeface="Prompt" panose="00000500000000000000" pitchFamily="2" charset="-34"/>
              </a:rPr>
              <a:t> SKU : 59057240 </a:t>
            </a:r>
          </a:p>
          <a:p>
            <a:pPr algn="l"/>
            <a:r>
              <a:rPr lang="th-TH" sz="1600" dirty="0">
                <a:solidFill>
                  <a:srgbClr val="FF0000"/>
                </a:solidFill>
                <a:latin typeface="Prompt" panose="00000500000000000000" pitchFamily="2" charset="-34"/>
                <a:cs typeface="Prompt" panose="00000500000000000000" pitchFamily="2" charset="-34"/>
              </a:rPr>
              <a:t>ราคา 17500บาท</a:t>
            </a:r>
            <a:endParaRPr lang="en-US" sz="1600" b="0" i="0" dirty="0">
              <a:solidFill>
                <a:srgbClr val="FF0000"/>
              </a:solidFill>
              <a:effectLst/>
              <a:latin typeface="Prompt" panose="00000500000000000000" pitchFamily="2" charset="-34"/>
              <a:cs typeface="Prompt" panose="00000500000000000000" pitchFamily="2" charset="-34"/>
            </a:endParaRPr>
          </a:p>
          <a:p>
            <a:endParaRPr lang="en-US" sz="1600" dirty="0">
              <a:solidFill>
                <a:srgbClr val="FF0000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315D141-25CC-E8CB-47A8-FD2D3D6C81DA}"/>
              </a:ext>
            </a:extLst>
          </p:cNvPr>
          <p:cNvSpPr txBox="1"/>
          <p:nvPr/>
        </p:nvSpPr>
        <p:spPr>
          <a:xfrm>
            <a:off x="5758889" y="5289136"/>
            <a:ext cx="205697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dirty="0"/>
              <a:t>รวม </a:t>
            </a:r>
            <a:r>
              <a:rPr lang="en-US" dirty="0"/>
              <a:t>33559</a:t>
            </a:r>
            <a:r>
              <a:rPr lang="th-TH" dirty="0"/>
              <a:t> บาท</a:t>
            </a:r>
          </a:p>
        </p:txBody>
      </p:sp>
    </p:spTree>
    <p:extLst>
      <p:ext uri="{BB962C8B-B14F-4D97-AF65-F5344CB8AC3E}">
        <p14:creationId xmlns:p14="http://schemas.microsoft.com/office/powerpoint/2010/main" val="31992496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F0DBCE-EAFC-663F-B5A9-0851AEA1AE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2151" y="331362"/>
            <a:ext cx="10515600" cy="667160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dirty="0">
                <a:solidFill>
                  <a:srgbClr val="FF0000"/>
                </a:solidFill>
                <a:cs typeface="+mj-cs"/>
              </a:rPr>
              <a:t>Index</a:t>
            </a:r>
          </a:p>
          <a:p>
            <a:pPr marL="0" indent="0" algn="l">
              <a:buNone/>
            </a:pPr>
            <a:r>
              <a:rPr lang="en-US" sz="2000" dirty="0">
                <a:cs typeface="+mj-cs"/>
              </a:rPr>
              <a:t>1. </a:t>
            </a:r>
            <a:r>
              <a:rPr lang="th-TH" sz="2000" b="0" i="0" cap="all" dirty="0">
                <a:effectLst/>
                <a:latin typeface="Index"/>
                <a:cs typeface="+mj-cs"/>
              </a:rPr>
              <a:t>โซฟาผ้า </a:t>
            </a:r>
            <a:r>
              <a:rPr lang="en-US" sz="2000" b="0" i="0" cap="all" dirty="0">
                <a:effectLst/>
                <a:latin typeface="Index"/>
                <a:cs typeface="+mj-cs"/>
              </a:rPr>
              <a:t>EASY CLEAN </a:t>
            </a:r>
            <a:r>
              <a:rPr lang="th-TH" sz="2000" b="0" i="0" cap="all" dirty="0">
                <a:effectLst/>
                <a:latin typeface="Index"/>
                <a:cs typeface="+mj-cs"/>
              </a:rPr>
              <a:t>เข้ามุม รุ่นโอวิร่</a:t>
            </a:r>
            <a:r>
              <a:rPr lang="th-TH" sz="2000" cap="all" dirty="0">
                <a:latin typeface="Index"/>
                <a:cs typeface="+mj-cs"/>
              </a:rPr>
              <a:t>า ราคา 12990</a:t>
            </a:r>
            <a:endParaRPr lang="en-US" sz="2000" cap="all" dirty="0">
              <a:latin typeface="Index"/>
              <a:cs typeface="+mj-cs"/>
            </a:endParaRPr>
          </a:p>
          <a:p>
            <a:pPr marL="0" indent="0" algn="l">
              <a:buNone/>
            </a:pPr>
            <a:r>
              <a:rPr lang="en-US" sz="2000" b="0" i="0" cap="all" dirty="0">
                <a:effectLst/>
                <a:latin typeface="Index"/>
                <a:cs typeface="+mj-cs"/>
              </a:rPr>
              <a:t>2.</a:t>
            </a:r>
            <a:r>
              <a:rPr lang="th-TH" sz="2000" b="0" cap="all" dirty="0">
                <a:effectLst/>
                <a:cs typeface="+mj-cs"/>
              </a:rPr>
              <a:t> โต๊ะกลาง รุ่นแอสเซน ขนาด 120 ซม.</a:t>
            </a:r>
            <a:r>
              <a:rPr lang="en-US" sz="2000" b="0" cap="all" dirty="0">
                <a:effectLst/>
                <a:cs typeface="+mj-cs"/>
              </a:rPr>
              <a:t> </a:t>
            </a:r>
            <a:r>
              <a:rPr lang="th-TH" sz="2000" dirty="0">
                <a:effectLst/>
                <a:cs typeface="+mj-cs"/>
              </a:rPr>
              <a:t>ราคา 1,</a:t>
            </a:r>
            <a:r>
              <a:rPr lang="en-US" sz="2000" dirty="0">
                <a:effectLst/>
                <a:cs typeface="+mj-cs"/>
              </a:rPr>
              <a:t>4</a:t>
            </a:r>
            <a:r>
              <a:rPr lang="th-TH" sz="2000" dirty="0">
                <a:effectLst/>
                <a:cs typeface="+mj-cs"/>
              </a:rPr>
              <a:t>90.-</a:t>
            </a:r>
            <a:endParaRPr lang="en-US" sz="2000" dirty="0">
              <a:effectLst/>
              <a:cs typeface="+mj-cs"/>
            </a:endParaRPr>
          </a:p>
          <a:p>
            <a:pPr marL="0" indent="0">
              <a:buNone/>
            </a:pPr>
            <a:r>
              <a:rPr lang="en-US" sz="2000" b="0" i="0" cap="all" dirty="0">
                <a:effectLst/>
                <a:latin typeface="Index"/>
                <a:cs typeface="+mj-cs"/>
              </a:rPr>
              <a:t>3. </a:t>
            </a:r>
            <a:r>
              <a:rPr lang="th-TH" sz="2000" b="0" i="0" cap="all" dirty="0">
                <a:effectLst/>
                <a:latin typeface="Index"/>
                <a:cs typeface="+mj-cs"/>
              </a:rPr>
              <a:t>พรมปูพื้น รุ่นจีร่า-เอ็ม ขนาด 120 </a:t>
            </a:r>
            <a:r>
              <a:rPr lang="en-US" sz="2000" b="0" i="0" cap="all" dirty="0">
                <a:effectLst/>
                <a:latin typeface="Index"/>
                <a:cs typeface="+mj-cs"/>
              </a:rPr>
              <a:t>X 180 </a:t>
            </a:r>
            <a:r>
              <a:rPr lang="th-TH" sz="2000" b="0" i="0" cap="all" dirty="0">
                <a:effectLst/>
                <a:latin typeface="Index"/>
                <a:cs typeface="+mj-cs"/>
              </a:rPr>
              <a:t>ซม. – สีเบจ</a:t>
            </a:r>
            <a:r>
              <a:rPr lang="en-US" sz="2000" b="0" i="0" cap="all" dirty="0">
                <a:effectLst/>
                <a:latin typeface="Index"/>
                <a:cs typeface="+mj-cs"/>
              </a:rPr>
              <a:t> </a:t>
            </a:r>
            <a:r>
              <a:rPr lang="th-TH" sz="2000" b="0" i="0" dirty="0">
                <a:effectLst/>
                <a:latin typeface="Index"/>
                <a:cs typeface="+mj-cs"/>
              </a:rPr>
              <a:t>ราคา 990 บาท</a:t>
            </a:r>
            <a:endParaRPr lang="en-US" sz="2000" b="0" i="0" dirty="0">
              <a:effectLst/>
              <a:latin typeface="Index"/>
              <a:cs typeface="+mj-cs"/>
            </a:endParaRPr>
          </a:p>
          <a:p>
            <a:pPr marL="0" indent="0" algn="l">
              <a:buNone/>
            </a:pPr>
            <a:r>
              <a:rPr lang="en-US" sz="2000" dirty="0">
                <a:latin typeface="Index"/>
                <a:cs typeface="+mj-cs"/>
              </a:rPr>
              <a:t>4. </a:t>
            </a:r>
            <a:r>
              <a:rPr lang="th-TH" sz="2000" b="0" cap="all" dirty="0">
                <a:effectLst/>
              </a:rPr>
              <a:t>เก้าอี้ทานอาหาร รุ่นคานเทล - สีขาว/สีธรรมชาติ</a:t>
            </a:r>
            <a:r>
              <a:rPr lang="en-US" sz="2000" b="0" cap="all" dirty="0">
                <a:effectLst/>
              </a:rPr>
              <a:t> </a:t>
            </a:r>
            <a:r>
              <a:rPr lang="th-TH" sz="2000" dirty="0">
                <a:effectLst/>
              </a:rPr>
              <a:t>ราคาพิเศษ</a:t>
            </a:r>
            <a:r>
              <a:rPr lang="en-US" sz="2000" dirty="0">
                <a:effectLst/>
              </a:rPr>
              <a:t> </a:t>
            </a:r>
            <a:r>
              <a:rPr lang="th-TH" sz="2000" b="1" dirty="0">
                <a:effectLst/>
              </a:rPr>
              <a:t>599.-</a:t>
            </a:r>
            <a:endParaRPr lang="en-US" sz="2000" b="1" dirty="0">
              <a:effectLst/>
            </a:endParaRPr>
          </a:p>
          <a:p>
            <a:pPr marL="0" indent="0" algn="l">
              <a:buNone/>
            </a:pPr>
            <a:r>
              <a:rPr lang="en-US" sz="2000" b="0" i="0" cap="all" dirty="0">
                <a:effectLst/>
                <a:latin typeface="Index"/>
              </a:rPr>
              <a:t>5. </a:t>
            </a:r>
            <a:r>
              <a:rPr lang="th-TH" sz="2000" b="0" i="0" cap="all" dirty="0">
                <a:effectLst/>
                <a:latin typeface="Index"/>
              </a:rPr>
              <a:t>ชั้นวางของ รุ่นวู้ดเด้น สมาร์ทเฟล็กซ์ </a:t>
            </a:r>
            <a:r>
              <a:rPr lang="en-US" sz="2000" b="0" i="0" cap="all" dirty="0">
                <a:effectLst/>
                <a:latin typeface="Index"/>
              </a:rPr>
              <a:t>SR_12H </a:t>
            </a:r>
            <a:r>
              <a:rPr lang="th-TH" sz="2000" b="0" i="0" cap="all" dirty="0">
                <a:effectLst/>
                <a:latin typeface="Index"/>
              </a:rPr>
              <a:t>ขนาด 180 ซม. - สีธรรมชาติ/ขาว</a:t>
            </a:r>
            <a:br>
              <a:rPr lang="th-TH" sz="2000" dirty="0"/>
            </a:br>
            <a:r>
              <a:rPr lang="th-TH" sz="2000" b="0" i="0" dirty="0">
                <a:effectLst/>
                <a:latin typeface="Index"/>
              </a:rPr>
              <a:t>120024009</a:t>
            </a:r>
            <a:r>
              <a:rPr lang="en-US" sz="2000" dirty="0">
                <a:latin typeface="Index"/>
              </a:rPr>
              <a:t>/ </a:t>
            </a:r>
            <a:r>
              <a:rPr lang="en-US" sz="2000" dirty="0"/>
              <a:t>8490 </a:t>
            </a:r>
            <a:r>
              <a:rPr lang="th-TH" sz="2000" dirty="0"/>
              <a:t>บาท</a:t>
            </a:r>
            <a:endParaRPr lang="th-TH" sz="2000" b="1" dirty="0">
              <a:effectLst/>
            </a:endParaRPr>
          </a:p>
          <a:p>
            <a:pPr marL="0" indent="0">
              <a:buNone/>
            </a:pPr>
            <a:r>
              <a:rPr lang="en-US" sz="2000" b="0" i="0" dirty="0" err="1">
                <a:solidFill>
                  <a:srgbClr val="FF0000"/>
                </a:solidFill>
                <a:effectLst/>
                <a:latin typeface="Index"/>
                <a:cs typeface="+mj-cs"/>
              </a:rPr>
              <a:t>Koncept</a:t>
            </a:r>
            <a:endParaRPr lang="en-US" sz="2000" b="0" i="0" dirty="0">
              <a:solidFill>
                <a:srgbClr val="FF0000"/>
              </a:solidFill>
              <a:effectLst/>
              <a:latin typeface="Index"/>
              <a:cs typeface="+mj-cs"/>
            </a:endParaRPr>
          </a:p>
          <a:p>
            <a:pPr marL="0" indent="0">
              <a:buNone/>
            </a:pPr>
            <a:r>
              <a:rPr lang="th-TH" sz="2100" cap="all" dirty="0"/>
              <a:t>1.ชุดวางทีวี ขนาด 300 ซม. รุ่น </a:t>
            </a:r>
            <a:r>
              <a:rPr lang="en-US" sz="2100" cap="all" dirty="0"/>
              <a:t>Maximus </a:t>
            </a:r>
            <a:r>
              <a:rPr lang="th-TH" sz="2100" cap="all" dirty="0"/>
              <a:t>สีไม้อ่อน </a:t>
            </a:r>
            <a:r>
              <a:rPr lang="en-US" sz="2100" cap="all" dirty="0"/>
              <a:t>SKU : 59017511</a:t>
            </a:r>
            <a:r>
              <a:rPr lang="th-TH" sz="2100" cap="all" dirty="0"/>
              <a:t> ราคา </a:t>
            </a:r>
            <a:r>
              <a:rPr lang="en-US" sz="2100" cap="all" dirty="0"/>
              <a:t>17765 </a:t>
            </a:r>
            <a:r>
              <a:rPr lang="th-TH" sz="2100" cap="all" dirty="0"/>
              <a:t>บาท</a:t>
            </a:r>
          </a:p>
          <a:p>
            <a:pPr marL="0" indent="0">
              <a:buNone/>
            </a:pPr>
            <a:r>
              <a:rPr lang="th-TH" sz="2100" cap="all" dirty="0"/>
              <a:t>2. โต๊ะทำงาน รุ่น </a:t>
            </a:r>
            <a:r>
              <a:rPr lang="en-US" sz="2100" cap="all" dirty="0"/>
              <a:t>KC-PLAY HIPPA </a:t>
            </a:r>
            <a:r>
              <a:rPr lang="th-TH" sz="2100" cap="all" dirty="0"/>
              <a:t>สีขาว-ลินเบิร์ก ราคา </a:t>
            </a:r>
            <a:r>
              <a:rPr lang="en-US" sz="2100" cap="all" dirty="0"/>
              <a:t>5790 </a:t>
            </a:r>
            <a:r>
              <a:rPr lang="th-TH" sz="2100" cap="all" dirty="0"/>
              <a:t>บาท</a:t>
            </a:r>
          </a:p>
          <a:p>
            <a:pPr marL="0" indent="0" algn="l">
              <a:buNone/>
            </a:pPr>
            <a:r>
              <a:rPr lang="en-US" sz="2800" dirty="0">
                <a:solidFill>
                  <a:srgbClr val="FF0000"/>
                </a:solidFill>
              </a:rPr>
              <a:t>SB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sz="2100" cap="all" dirty="0"/>
              <a:t>1. </a:t>
            </a:r>
            <a:r>
              <a:rPr lang="th-TH" sz="2100" cap="all" dirty="0"/>
              <a:t>ชุดโต๊ะอาหาร รุ่น </a:t>
            </a:r>
            <a:r>
              <a:rPr lang="en-US" sz="2100" cap="all" dirty="0" err="1"/>
              <a:t>Lasta</a:t>
            </a:r>
            <a:r>
              <a:rPr lang="en-US" sz="2100" cap="all" dirty="0"/>
              <a:t>-A </a:t>
            </a:r>
            <a:r>
              <a:rPr lang="th-TH" sz="2100" cap="all" dirty="0"/>
              <a:t>สีขาว &amp; เก้าอี้ </a:t>
            </a:r>
            <a:r>
              <a:rPr lang="en-US" sz="2100" cap="all" dirty="0" err="1"/>
              <a:t>Lasta</a:t>
            </a:r>
            <a:r>
              <a:rPr lang="en-US" sz="2100" cap="all" dirty="0"/>
              <a:t>-B </a:t>
            </a:r>
            <a:r>
              <a:rPr lang="th-TH" sz="2100" cap="all" dirty="0"/>
              <a:t>สีครีม</a:t>
            </a:r>
            <a:r>
              <a:rPr lang="en-US" sz="2100" cap="all" dirty="0"/>
              <a:t> </a:t>
            </a:r>
            <a:r>
              <a:rPr lang="th-TH" sz="2100" cap="all" dirty="0"/>
              <a:t>ราคา 7900</a:t>
            </a:r>
            <a:endParaRPr lang="en-US" sz="2100" cap="all" dirty="0"/>
          </a:p>
          <a:p>
            <a:pPr marL="0" indent="0">
              <a:lnSpc>
                <a:spcPct val="100000"/>
              </a:lnSpc>
              <a:buNone/>
            </a:pPr>
            <a:r>
              <a:rPr lang="en-US" sz="2100" cap="all" dirty="0"/>
              <a:t>2. </a:t>
            </a:r>
            <a:r>
              <a:rPr lang="th-TH" sz="2100" cap="all" dirty="0"/>
              <a:t>ชุดห้องนอน ขนาด 6 ฟุต รุ่น </a:t>
            </a:r>
            <a:r>
              <a:rPr lang="en-US" sz="2100" cap="all" dirty="0"/>
              <a:t>Kyoto </a:t>
            </a:r>
            <a:r>
              <a:rPr lang="th-TH" sz="2100" cap="all" dirty="0"/>
              <a:t>สีไม้อ่อน</a:t>
            </a:r>
            <a:r>
              <a:rPr lang="en-US" sz="2100" cap="all" dirty="0"/>
              <a:t>Brand : LOOMS SKU : 59057240 </a:t>
            </a:r>
            <a:r>
              <a:rPr lang="th-TH" sz="2100" cap="all" dirty="0"/>
              <a:t>ราคา 17500บาท</a:t>
            </a:r>
            <a:endParaRPr lang="en-US" sz="2100" cap="all" dirty="0"/>
          </a:p>
          <a:p>
            <a:pPr marL="0" indent="0">
              <a:lnSpc>
                <a:spcPct val="100000"/>
              </a:lnSpc>
              <a:buNone/>
            </a:pPr>
            <a:r>
              <a:rPr lang="en-US" sz="2100" cap="all" dirty="0"/>
              <a:t>3. </a:t>
            </a:r>
            <a:r>
              <a:rPr lang="th-TH" sz="2100" cap="all" dirty="0"/>
              <a:t>ตู้ข้างเตียง ขนาด 40 ซม. รุ่น </a:t>
            </a:r>
            <a:r>
              <a:rPr lang="en-US" sz="2100" cap="all" dirty="0"/>
              <a:t>JAYA </a:t>
            </a:r>
            <a:r>
              <a:rPr lang="th-TH" sz="2100" cap="all" dirty="0"/>
              <a:t>สีไม้อ่อน</a:t>
            </a:r>
            <a:r>
              <a:rPr lang="en-US" sz="2100" cap="all" dirty="0"/>
              <a:t> Brand : LOOMS SKU : 19210628 </a:t>
            </a:r>
            <a:r>
              <a:rPr lang="th-TH" sz="2100" cap="all" dirty="0"/>
              <a:t>ราคา </a:t>
            </a:r>
            <a:r>
              <a:rPr lang="en-US" sz="2100" cap="all" dirty="0"/>
              <a:t>@590*2 = 1180</a:t>
            </a:r>
          </a:p>
          <a:p>
            <a:pPr marL="0" indent="0">
              <a:lnSpc>
                <a:spcPct val="100000"/>
              </a:lnSpc>
              <a:buNone/>
            </a:pPr>
            <a:endParaRPr lang="en-US" sz="2100" cap="all" dirty="0"/>
          </a:p>
          <a:p>
            <a:pPr marL="742950" indent="-742950" algn="l">
              <a:buAutoNum type="arabicPeriod"/>
            </a:pPr>
            <a:endParaRPr lang="en-US" sz="4000" dirty="0">
              <a:solidFill>
                <a:srgbClr val="FF0000"/>
              </a:solidFill>
            </a:endParaRPr>
          </a:p>
          <a:p>
            <a:pPr marL="0" indent="0" algn="l">
              <a:buNone/>
            </a:pPr>
            <a:endParaRPr lang="en-US" dirty="0">
              <a:solidFill>
                <a:srgbClr val="FF0000"/>
              </a:solidFill>
            </a:endParaRPr>
          </a:p>
          <a:p>
            <a:pPr marL="0" indent="0" algn="l">
              <a:buNone/>
            </a:pPr>
            <a:endParaRPr lang="en-US" sz="2800" dirty="0">
              <a:solidFill>
                <a:srgbClr val="FF0000"/>
              </a:solidFill>
            </a:endParaRPr>
          </a:p>
          <a:p>
            <a:pPr marL="0" indent="0" algn="l">
              <a:buNone/>
            </a:pPr>
            <a:endParaRPr lang="th-TH" sz="2800" dirty="0">
              <a:solidFill>
                <a:srgbClr val="FF0000"/>
              </a:solidFill>
            </a:endParaRPr>
          </a:p>
          <a:p>
            <a:pPr marL="457200" indent="-457200" algn="l">
              <a:buAutoNum type="arabicPeriod"/>
            </a:pPr>
            <a:endParaRPr lang="en-US" sz="2000" dirty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en-US" sz="2000" dirty="0">
              <a:latin typeface="Index"/>
              <a:cs typeface="+mj-cs"/>
            </a:endParaRPr>
          </a:p>
          <a:p>
            <a:pPr marL="0" indent="0">
              <a:buNone/>
            </a:pPr>
            <a:endParaRPr lang="th-TH" sz="2000" b="0" i="0" dirty="0">
              <a:effectLst/>
              <a:latin typeface="Index"/>
              <a:cs typeface="+mj-cs"/>
            </a:endParaRPr>
          </a:p>
          <a:p>
            <a:pPr algn="l"/>
            <a:endParaRPr lang="en-US" sz="1600" dirty="0">
              <a:effectLst/>
              <a:cs typeface="+mj-cs"/>
            </a:endParaRPr>
          </a:p>
          <a:p>
            <a:pPr algn="l"/>
            <a:endParaRPr lang="th-TH" sz="1600" dirty="0">
              <a:effectLst/>
              <a:cs typeface="+mj-cs"/>
            </a:endParaRPr>
          </a:p>
          <a:p>
            <a:pPr algn="l"/>
            <a:endParaRPr lang="en-US" sz="1600" b="0" i="0" cap="all" dirty="0">
              <a:effectLst/>
              <a:latin typeface="Index"/>
              <a:cs typeface="+mj-cs"/>
            </a:endParaRPr>
          </a:p>
          <a:p>
            <a:pPr algn="l"/>
            <a:endParaRPr lang="th-TH" sz="1600" b="0" i="0" cap="all" dirty="0">
              <a:effectLst/>
              <a:latin typeface="Index"/>
              <a:cs typeface="+mj-cs"/>
            </a:endParaRPr>
          </a:p>
          <a:p>
            <a:pPr marL="0" indent="0">
              <a:buNone/>
            </a:pPr>
            <a:endParaRPr lang="en-US" sz="1600" dirty="0">
              <a:cs typeface="+mj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016981F-0771-0D27-3A08-7447D8640A08}"/>
              </a:ext>
            </a:extLst>
          </p:cNvPr>
          <p:cNvSpPr txBox="1"/>
          <p:nvPr/>
        </p:nvSpPr>
        <p:spPr>
          <a:xfrm>
            <a:off x="735980" y="6345044"/>
            <a:ext cx="806278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dirty="0"/>
              <a:t>รวมรูด </a:t>
            </a:r>
            <a:r>
              <a:rPr lang="en-US" dirty="0"/>
              <a:t>Index </a:t>
            </a:r>
            <a:r>
              <a:rPr lang="th-TH" dirty="0"/>
              <a:t>ม้า 28,031 บาท + 199บาท + </a:t>
            </a:r>
            <a:r>
              <a:rPr lang="en-US" dirty="0"/>
              <a:t>SB 46,270</a:t>
            </a:r>
            <a:r>
              <a:rPr lang="th-TH" dirty="0"/>
              <a:t>บาท </a:t>
            </a:r>
            <a:r>
              <a:rPr lang="en-US" dirty="0"/>
              <a:t>= </a:t>
            </a:r>
            <a:r>
              <a:rPr lang="th-TH" dirty="0"/>
              <a:t>74500บาท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84908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1453</TotalTime>
  <Words>576</Words>
  <Application>Microsoft Office PowerPoint</Application>
  <PresentationFormat>Widescreen</PresentationFormat>
  <Paragraphs>78</Paragraphs>
  <Slides>4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11" baseType="lpstr">
      <vt:lpstr>Arial</vt:lpstr>
      <vt:lpstr>Calibri</vt:lpstr>
      <vt:lpstr>Calibri Light</vt:lpstr>
      <vt:lpstr>Index</vt:lpstr>
      <vt:lpstr>Prompt</vt:lpstr>
      <vt:lpstr>Office Theme</vt:lpstr>
      <vt:lpstr>Bitmap Image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Aey Sakundejpaiboon</dc:creator>
  <cp:lastModifiedBy>5539</cp:lastModifiedBy>
  <cp:revision>9</cp:revision>
  <dcterms:created xsi:type="dcterms:W3CDTF">2022-11-03T06:33:41Z</dcterms:created>
  <dcterms:modified xsi:type="dcterms:W3CDTF">2023-07-21T12:12:10Z</dcterms:modified>
</cp:coreProperties>
</file>