
<file path=[Content_Types].xml><?xml version="1.0" encoding="utf-8"?>
<Types xmlns="http://schemas.openxmlformats.org/package/2006/content-types">
  <Default Extension="bin" ContentType="application/vnd.openxmlformats-officedocument.oleObject"/>
  <Default Extension="gif" ContentType="image/gif"/>
  <Default Extension="jpeg" ContentType="image/jpe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60" r:id="rId4"/>
  </p:sldIdLst>
  <p:sldSz cx="12192000" cy="6858000"/>
  <p:notesSz cx="6858000" cy="9144000"/>
  <p:defaultTextStyle>
    <a:defPPr>
      <a:defRPr lang="th-TH"/>
    </a:defPPr>
    <a:lvl1pPr marL="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F23D0F6-A86F-4669-9DB5-9F8BDAC51166}" v="1" dt="2022-11-03T09:28:59.73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 varScale="1">
        <p:scale>
          <a:sx n="70" d="100"/>
          <a:sy n="70" d="100"/>
        </p:scale>
        <p:origin x="84" y="13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10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ey Sakundejpaiboon" userId="1e9d4b6231b548ad" providerId="LiveId" clId="{7F23D0F6-A86F-4669-9DB5-9F8BDAC51166}"/>
    <pc:docChg chg="modSld">
      <pc:chgData name="Aey Sakundejpaiboon" userId="1e9d4b6231b548ad" providerId="LiveId" clId="{7F23D0F6-A86F-4669-9DB5-9F8BDAC51166}" dt="2022-11-03T09:29:01.606" v="1" actId="1076"/>
      <pc:docMkLst>
        <pc:docMk/>
      </pc:docMkLst>
      <pc:sldChg chg="modSp mod">
        <pc:chgData name="Aey Sakundejpaiboon" userId="1e9d4b6231b548ad" providerId="LiveId" clId="{7F23D0F6-A86F-4669-9DB5-9F8BDAC51166}" dt="2022-11-03T09:29:01.606" v="1" actId="1076"/>
        <pc:sldMkLst>
          <pc:docMk/>
          <pc:sldMk cId="651669678" sldId="256"/>
        </pc:sldMkLst>
        <pc:graphicFrameChg chg="mod">
          <ac:chgData name="Aey Sakundejpaiboon" userId="1e9d4b6231b548ad" providerId="LiveId" clId="{7F23D0F6-A86F-4669-9DB5-9F8BDAC51166}" dt="2022-11-03T09:29:01.606" v="1" actId="1076"/>
          <ac:graphicFrameMkLst>
            <pc:docMk/>
            <pc:sldMk cId="651669678" sldId="256"/>
            <ac:graphicFrameMk id="24" creationId="{82EDEF10-3AC8-D220-5A8B-02AD6A7DCD95}"/>
          </ac:graphicFrameMkLst>
        </pc:graphicFrame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ABF0F6-5485-1E05-D176-6902021C12B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42E8CD3-1405-0B96-ED8A-60FD3E382B3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th-T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9FF73C-0EB2-F91B-D6AC-1EA46C31C4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888188-77E9-49EC-BE2D-43B19D6203B1}" type="datetimeFigureOut">
              <a:rPr lang="th-TH" smtClean="0"/>
              <a:t>03/11/65</a:t>
            </a:fld>
            <a:endParaRPr lang="th-T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53EA42-8EDE-76B6-30FA-C17DC0843F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FA4A9A4-4C7C-B116-DC72-BBE55C9901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60A1A1-51BB-46A7-A8E6-414FB1C10779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2149623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5A09FA-AFB3-2A01-04A5-D9EB2C2687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7034BB-6804-1487-FB7C-8C5879286A6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D6D83AD-38FB-1234-412D-B5E02350E9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888188-77E9-49EC-BE2D-43B19D6203B1}" type="datetimeFigureOut">
              <a:rPr lang="th-TH" smtClean="0"/>
              <a:t>03/11/65</a:t>
            </a:fld>
            <a:endParaRPr lang="th-T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DDA862B-2883-3072-286D-DFE524F818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80DD03-2379-1314-5A50-6A0CCCB26B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60A1A1-51BB-46A7-A8E6-414FB1C10779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7245357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F13187-6DFF-ECC4-B584-7E75A2D57F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6193334-99FB-5711-95BF-75012C2CDB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9EC6DE0-74DC-799D-E2C1-3B579E0183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888188-77E9-49EC-BE2D-43B19D6203B1}" type="datetimeFigureOut">
              <a:rPr lang="th-TH" smtClean="0"/>
              <a:t>03/11/65</a:t>
            </a:fld>
            <a:endParaRPr lang="th-T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F10C0B-278B-F070-3FC2-D94C1EF395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8270C1-5B1E-345D-DDE3-AFB3E578A1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60A1A1-51BB-46A7-A8E6-414FB1C10779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7981315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98BB9A-0779-F6D4-45A6-6FB775A4C8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7215BE-1203-1DD8-89F1-BCF66678379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387EEC7-423E-000F-A230-EB5EFD1313D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903230B-24F0-820C-FDCF-469B3E3FF6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888188-77E9-49EC-BE2D-43B19D6203B1}" type="datetimeFigureOut">
              <a:rPr lang="th-TH" smtClean="0"/>
              <a:t>03/11/65</a:t>
            </a:fld>
            <a:endParaRPr lang="th-TH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AEBA497-2E57-6981-246C-3091C7D6A1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C6160A1-D8CD-98A1-1BD4-BE2ECD38AD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60A1A1-51BB-46A7-A8E6-414FB1C10779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3011049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5F79D5-442B-ECB3-116D-0971EBE8BD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95A84ED-FFDD-E1F9-8D54-4F3DE11C7C6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5670E27-DBE5-5ECE-B624-0A9DF8E4BE6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74DFFB0-5265-6909-C457-328D4B23C82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F8F4B13-FCFF-DE5C-5AF1-A1CD80F032B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2AC4A64-6CEC-38EE-118F-B72A50D3E8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888188-77E9-49EC-BE2D-43B19D6203B1}" type="datetimeFigureOut">
              <a:rPr lang="th-TH" smtClean="0"/>
              <a:t>03/11/65</a:t>
            </a:fld>
            <a:endParaRPr lang="th-TH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D4B7013-2158-6D57-D0F4-BB4868AA36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6F23B1F-E50E-6A28-CA16-15DA8DB25A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60A1A1-51BB-46A7-A8E6-414FB1C10779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66022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717D43-A89E-A10F-1C81-0B93E764BA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BA5EB14-F268-C873-AECB-37653C4C2B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888188-77E9-49EC-BE2D-43B19D6203B1}" type="datetimeFigureOut">
              <a:rPr lang="th-TH" smtClean="0"/>
              <a:t>03/11/65</a:t>
            </a:fld>
            <a:endParaRPr lang="th-TH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10D159C-9C62-EE92-CA1C-BCD3716D2A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71C42A6-AAC3-207D-EE2E-A362811688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60A1A1-51BB-46A7-A8E6-414FB1C10779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233248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099ED53-609B-B252-9F44-9675FEABEC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888188-77E9-49EC-BE2D-43B19D6203B1}" type="datetimeFigureOut">
              <a:rPr lang="th-TH" smtClean="0"/>
              <a:t>03/11/65</a:t>
            </a:fld>
            <a:endParaRPr lang="th-TH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D9CA08F-AA62-A40A-3890-325DCE6372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86BE120-FB07-E0E0-82A8-BDB6287CC4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60A1A1-51BB-46A7-A8E6-414FB1C10779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9159524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5ED49E-D596-68C7-E907-4B0FD4013F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965D5F-F2B1-ED78-D08F-75ED8F8DA5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791BEFD-5CCE-B8A5-75BA-69CCECF95D6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4EA089A-AD42-EBDF-8F15-9ECD7A62D2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888188-77E9-49EC-BE2D-43B19D6203B1}" type="datetimeFigureOut">
              <a:rPr lang="th-TH" smtClean="0"/>
              <a:t>03/11/65</a:t>
            </a:fld>
            <a:endParaRPr lang="th-TH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66DE130-CDF5-6976-D196-D187EF529E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6E65576-BE18-BD48-C645-38B195AFA4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60A1A1-51BB-46A7-A8E6-414FB1C10779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6155870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36333B-E144-6F2A-5210-520AC90BA1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31A39DA-0CBC-2B64-4DEA-8D42700BFFD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h-TH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CCE529F-6FA8-DD1E-C9FB-6B1DC3DE3CD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4AFB847-C814-DF32-5D0C-D095909DD2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888188-77E9-49EC-BE2D-43B19D6203B1}" type="datetimeFigureOut">
              <a:rPr lang="th-TH" smtClean="0"/>
              <a:t>03/11/65</a:t>
            </a:fld>
            <a:endParaRPr lang="th-TH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F6DA1DE-E25D-4311-AC0A-12D6FAE5E4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D5C1318-1591-887A-4C01-A3BC183CF8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60A1A1-51BB-46A7-A8E6-414FB1C10779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0236949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EFB8DA-C7BF-0075-C964-12F27A12DD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ABF7701-A3E5-27BD-750B-10CE1EE05BD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6282C6A-1D3F-9829-CE81-F33A7BD429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888188-77E9-49EC-BE2D-43B19D6203B1}" type="datetimeFigureOut">
              <a:rPr lang="th-TH" smtClean="0"/>
              <a:t>03/11/65</a:t>
            </a:fld>
            <a:endParaRPr lang="th-T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83C5A3-A4AF-CECF-FE8B-0C11BA85AD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CE145F-FB6F-699F-CEBA-2E8C5B6ED9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60A1A1-51BB-46A7-A8E6-414FB1C10779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6997535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7C82029-E51B-1522-BD2A-68CCAB3E15B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E5D3832-1EAC-8408-A3BF-019089A6F86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A969F6C-C46A-D2EF-B9FE-7623251074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888188-77E9-49EC-BE2D-43B19D6203B1}" type="datetimeFigureOut">
              <a:rPr lang="th-TH" smtClean="0"/>
              <a:t>03/11/65</a:t>
            </a:fld>
            <a:endParaRPr lang="th-T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FC8E6A-0A9E-94CA-6EA8-BA37FFAC29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03BE3B0-8A8B-A383-C8A4-D3DFA623F3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60A1A1-51BB-46A7-A8E6-414FB1C10779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6542445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DA19651-968E-147C-03E8-BCE2EF02A4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CE1421B-894E-7C70-8BCD-BF2E862F9AE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528E93B-255C-7975-CB6C-F619474B43D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888188-77E9-49EC-BE2D-43B19D6203B1}" type="datetimeFigureOut">
              <a:rPr lang="th-TH" smtClean="0"/>
              <a:t>03/11/65</a:t>
            </a:fld>
            <a:endParaRPr lang="th-T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FF1440-6DF4-8D35-94D5-1D54DDC7051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h-T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AC1B16-2904-B80C-090F-245E9A5F472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60A1A1-51BB-46A7-A8E6-414FB1C10779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7866292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h-TH"/>
      </a:defPPr>
      <a:lvl1pPr marL="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wmf"/><Relationship Id="rId13" Type="http://schemas.openxmlformats.org/officeDocument/2006/relationships/oleObject" Target="../embeddings/oleObject6.bin"/><Relationship Id="rId3" Type="http://schemas.openxmlformats.org/officeDocument/2006/relationships/image" Target="../media/image1.wmf"/><Relationship Id="rId7" Type="http://schemas.openxmlformats.org/officeDocument/2006/relationships/oleObject" Target="../embeddings/oleObject3.bin"/><Relationship Id="rId12" Type="http://schemas.openxmlformats.org/officeDocument/2006/relationships/image" Target="../media/image6.wmf"/><Relationship Id="rId2" Type="http://schemas.openxmlformats.org/officeDocument/2006/relationships/oleObject" Target="../embeddings/oleObject1.bin"/><Relationship Id="rId16" Type="http://schemas.openxmlformats.org/officeDocument/2006/relationships/image" Target="../media/image8.w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wmf"/><Relationship Id="rId11" Type="http://schemas.openxmlformats.org/officeDocument/2006/relationships/oleObject" Target="../embeddings/oleObject5.bin"/><Relationship Id="rId5" Type="http://schemas.openxmlformats.org/officeDocument/2006/relationships/oleObject" Target="../embeddings/oleObject2.bin"/><Relationship Id="rId15" Type="http://schemas.openxmlformats.org/officeDocument/2006/relationships/oleObject" Target="../embeddings/oleObject7.bin"/><Relationship Id="rId10" Type="http://schemas.openxmlformats.org/officeDocument/2006/relationships/image" Target="../media/image5.wmf"/><Relationship Id="rId4" Type="http://schemas.openxmlformats.org/officeDocument/2006/relationships/image" Target="../media/image2.jpeg"/><Relationship Id="rId9" Type="http://schemas.openxmlformats.org/officeDocument/2006/relationships/oleObject" Target="../embeddings/oleObject4.bin"/><Relationship Id="rId14" Type="http://schemas.openxmlformats.org/officeDocument/2006/relationships/image" Target="../media/image7.wmf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0.bin"/><Relationship Id="rId13" Type="http://schemas.openxmlformats.org/officeDocument/2006/relationships/image" Target="../media/image15.wmf"/><Relationship Id="rId3" Type="http://schemas.openxmlformats.org/officeDocument/2006/relationships/oleObject" Target="../embeddings/oleObject8.bin"/><Relationship Id="rId7" Type="http://schemas.openxmlformats.org/officeDocument/2006/relationships/image" Target="../media/image12.jpeg"/><Relationship Id="rId12" Type="http://schemas.openxmlformats.org/officeDocument/2006/relationships/oleObject" Target="../embeddings/oleObject12.bin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wmf"/><Relationship Id="rId11" Type="http://schemas.openxmlformats.org/officeDocument/2006/relationships/image" Target="../media/image14.jpeg"/><Relationship Id="rId5" Type="http://schemas.openxmlformats.org/officeDocument/2006/relationships/oleObject" Target="../embeddings/oleObject9.bin"/><Relationship Id="rId15" Type="http://schemas.openxmlformats.org/officeDocument/2006/relationships/image" Target="../media/image16.wmf"/><Relationship Id="rId10" Type="http://schemas.openxmlformats.org/officeDocument/2006/relationships/oleObject" Target="../embeddings/oleObject11.bin"/><Relationship Id="rId4" Type="http://schemas.openxmlformats.org/officeDocument/2006/relationships/image" Target="../media/image10.wmf"/><Relationship Id="rId9" Type="http://schemas.openxmlformats.org/officeDocument/2006/relationships/image" Target="../media/image13.wmf"/><Relationship Id="rId14" Type="http://schemas.openxmlformats.org/officeDocument/2006/relationships/oleObject" Target="../embeddings/oleObject13.bin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wmf"/><Relationship Id="rId3" Type="http://schemas.openxmlformats.org/officeDocument/2006/relationships/image" Target="../media/image17.wmf"/><Relationship Id="rId7" Type="http://schemas.openxmlformats.org/officeDocument/2006/relationships/oleObject" Target="../embeddings/oleObject15.bin"/><Relationship Id="rId2" Type="http://schemas.openxmlformats.org/officeDocument/2006/relationships/oleObject" Target="../embeddings/oleObject14.bin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gif"/><Relationship Id="rId5" Type="http://schemas.openxmlformats.org/officeDocument/2006/relationships/image" Target="../media/image19.jpeg"/><Relationship Id="rId4" Type="http://schemas.openxmlformats.org/officeDocument/2006/relationships/image" Target="../media/image18.jpeg"/><Relationship Id="rId9" Type="http://schemas.openxmlformats.org/officeDocument/2006/relationships/oleObject" Target="../embeddings/oleObject16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Object 11">
            <a:extLst>
              <a:ext uri="{FF2B5EF4-FFF2-40B4-BE49-F238E27FC236}">
                <a16:creationId xmlns:a16="http://schemas.microsoft.com/office/drawing/2014/main" id="{30CC7942-ADC2-7D8D-8B8A-E4E8E735DB3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01126935"/>
              </p:ext>
            </p:extLst>
          </p:nvPr>
        </p:nvGraphicFramePr>
        <p:xfrm>
          <a:off x="7930455" y="4786674"/>
          <a:ext cx="3848101" cy="170149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2" imgW="7273800" imgH="3216960" progId="PBrush">
                  <p:embed/>
                </p:oleObj>
              </mc:Choice>
              <mc:Fallback>
                <p:oleObj name="Bitmap Image" r:id="rId2" imgW="7273800" imgH="3216960" progId="PBrush">
                  <p:embed/>
                  <p:pic>
                    <p:nvPicPr>
                      <p:cNvPr id="12" name="Object 11">
                        <a:extLst>
                          <a:ext uri="{FF2B5EF4-FFF2-40B4-BE49-F238E27FC236}">
                            <a16:creationId xmlns:a16="http://schemas.microsoft.com/office/drawing/2014/main" id="{30CC7942-ADC2-7D8D-8B8A-E4E8E735DB3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7930455" y="4786674"/>
                        <a:ext cx="3848101" cy="170149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028" name="Picture 4" descr="ชุดวางทีวีและตู้โชว์ รุ่น Contini สีโอ๊ค01">
            <a:extLst>
              <a:ext uri="{FF2B5EF4-FFF2-40B4-BE49-F238E27FC236}">
                <a16:creationId xmlns:a16="http://schemas.microsoft.com/office/drawing/2014/main" id="{2EDC89CD-91E7-96F9-D0F3-A911918E6B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50131" y="-1413180"/>
            <a:ext cx="6667500" cy="666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5" name="Object 4">
            <a:extLst>
              <a:ext uri="{FF2B5EF4-FFF2-40B4-BE49-F238E27FC236}">
                <a16:creationId xmlns:a16="http://schemas.microsoft.com/office/drawing/2014/main" id="{3BD3940D-E279-492A-92EF-6BFA3B19467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60187417"/>
              </p:ext>
            </p:extLst>
          </p:nvPr>
        </p:nvGraphicFramePr>
        <p:xfrm>
          <a:off x="2160133" y="3966365"/>
          <a:ext cx="4439001" cy="243629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5" imgW="7589520" imgH="4164840" progId="PBrush">
                  <p:embed/>
                </p:oleObj>
              </mc:Choice>
              <mc:Fallback>
                <p:oleObj name="Bitmap Image" r:id="rId5" imgW="7589520" imgH="4164840" progId="PBrush">
                  <p:embed/>
                  <p:pic>
                    <p:nvPicPr>
                      <p:cNvPr id="5" name="Object 4">
                        <a:extLst>
                          <a:ext uri="{FF2B5EF4-FFF2-40B4-BE49-F238E27FC236}">
                            <a16:creationId xmlns:a16="http://schemas.microsoft.com/office/drawing/2014/main" id="{3BD3940D-E279-492A-92EF-6BFA3B19467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160133" y="3966365"/>
                        <a:ext cx="4439001" cy="243629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5487BEB0-DE66-1612-2F34-A31865E45779}"/>
              </a:ext>
            </a:extLst>
          </p:cNvPr>
          <p:cNvSpPr txBox="1"/>
          <p:nvPr/>
        </p:nvSpPr>
        <p:spPr>
          <a:xfrm>
            <a:off x="3287203" y="6219109"/>
            <a:ext cx="3025187" cy="5770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b="0" i="0" cap="all" dirty="0">
                <a:solidFill>
                  <a:srgbClr val="000000"/>
                </a:solidFill>
                <a:effectLst/>
                <a:latin typeface="Index"/>
              </a:rPr>
              <a:t>Index </a:t>
            </a:r>
            <a:r>
              <a:rPr lang="th-TH" sz="1050" b="0" i="0" cap="all" dirty="0">
                <a:solidFill>
                  <a:srgbClr val="000000"/>
                </a:solidFill>
                <a:effectLst/>
                <a:latin typeface="Index"/>
              </a:rPr>
              <a:t>ชุดโต๊ะอาหาร รุ่นเรนาโต้+คานเทล (โต๊ะ 1+เก้าอี้ 4) - สีธรรมชาติ/ขาว</a:t>
            </a:r>
          </a:p>
          <a:p>
            <a:br>
              <a:rPr lang="th-TH" sz="1050" dirty="0"/>
            </a:br>
            <a:r>
              <a:rPr lang="th-TH" sz="1050" b="0" i="0" dirty="0">
                <a:solidFill>
                  <a:srgbClr val="383838"/>
                </a:solidFill>
                <a:effectLst/>
                <a:latin typeface="Index"/>
              </a:rPr>
              <a:t>120022715</a:t>
            </a:r>
            <a:r>
              <a:rPr lang="en-US" sz="1050" b="0" i="0" dirty="0">
                <a:solidFill>
                  <a:srgbClr val="383838"/>
                </a:solidFill>
                <a:effectLst/>
                <a:latin typeface="Index"/>
              </a:rPr>
              <a:t>/ 6990 </a:t>
            </a:r>
            <a:r>
              <a:rPr lang="th-TH" sz="1050" b="0" i="0" dirty="0">
                <a:solidFill>
                  <a:srgbClr val="383838"/>
                </a:solidFill>
                <a:effectLst/>
                <a:latin typeface="Index"/>
              </a:rPr>
              <a:t>บาท</a:t>
            </a:r>
            <a:endParaRPr lang="th-TH" sz="105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5293578-19E6-6C87-9A83-299CEC99B5A4}"/>
              </a:ext>
            </a:extLst>
          </p:cNvPr>
          <p:cNvSpPr txBox="1"/>
          <p:nvPr/>
        </p:nvSpPr>
        <p:spPr>
          <a:xfrm>
            <a:off x="8785084" y="3136089"/>
            <a:ext cx="2680542" cy="6001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b="0" i="0" cap="all" dirty="0">
                <a:solidFill>
                  <a:srgbClr val="000000"/>
                </a:solidFill>
                <a:effectLst/>
                <a:latin typeface="Index"/>
              </a:rPr>
              <a:t>Index </a:t>
            </a:r>
            <a:r>
              <a:rPr lang="th-TH" sz="1100" b="0" i="0" cap="all" dirty="0">
                <a:solidFill>
                  <a:srgbClr val="000000"/>
                </a:solidFill>
                <a:effectLst/>
                <a:latin typeface="Index"/>
              </a:rPr>
              <a:t>โซฟาหนังสังเคราะห์ </a:t>
            </a:r>
            <a:r>
              <a:rPr lang="en-US" sz="1100" b="0" i="0" cap="all" dirty="0">
                <a:solidFill>
                  <a:srgbClr val="000000"/>
                </a:solidFill>
                <a:effectLst/>
                <a:latin typeface="Index"/>
              </a:rPr>
              <a:t>L-SHAPE </a:t>
            </a:r>
            <a:r>
              <a:rPr lang="th-TH" sz="1100" b="0" i="0" cap="all" dirty="0">
                <a:solidFill>
                  <a:srgbClr val="000000"/>
                </a:solidFill>
                <a:effectLst/>
                <a:latin typeface="Index"/>
              </a:rPr>
              <a:t>รุ่นจอร์จ – สีเทาอ่อน</a:t>
            </a:r>
          </a:p>
          <a:p>
            <a:r>
              <a:rPr lang="th-TH" sz="1100" b="0" i="0" dirty="0">
                <a:solidFill>
                  <a:srgbClr val="383838"/>
                </a:solidFill>
                <a:effectLst/>
                <a:latin typeface="Index"/>
              </a:rPr>
              <a:t>120024091</a:t>
            </a:r>
            <a:r>
              <a:rPr lang="th-TH" sz="1100" cap="all" dirty="0">
                <a:solidFill>
                  <a:srgbClr val="000000"/>
                </a:solidFill>
                <a:latin typeface="Index"/>
              </a:rPr>
              <a:t>/6990 บาท</a:t>
            </a:r>
            <a:endParaRPr lang="th-TH" sz="1100" b="0" i="0" cap="all" dirty="0">
              <a:solidFill>
                <a:srgbClr val="000000"/>
              </a:solidFill>
              <a:effectLst/>
              <a:latin typeface="Index"/>
            </a:endParaRPr>
          </a:p>
          <a:p>
            <a:endParaRPr lang="th-TH" sz="11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1AA14AE-34E6-3B2D-39C6-A7D6A42F4DA7}"/>
              </a:ext>
            </a:extLst>
          </p:cNvPr>
          <p:cNvSpPr txBox="1"/>
          <p:nvPr/>
        </p:nvSpPr>
        <p:spPr>
          <a:xfrm>
            <a:off x="2239277" y="3643199"/>
            <a:ext cx="429957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th-TH" sz="1200" b="0" i="0" dirty="0">
                <a:solidFill>
                  <a:srgbClr val="3C3C3D"/>
                </a:solidFill>
                <a:effectLst/>
                <a:latin typeface="Prompt" panose="00000500000000000000" pitchFamily="2" charset="-34"/>
                <a:cs typeface="Prompt" panose="00000500000000000000" pitchFamily="2" charset="-34"/>
              </a:rPr>
              <a:t>ชุดวางทีวีและตู้โชว์ 280 ซม. รุ่น </a:t>
            </a:r>
            <a:r>
              <a:rPr lang="en-US" sz="1200" b="0" i="0" dirty="0" err="1">
                <a:solidFill>
                  <a:srgbClr val="3C3C3D"/>
                </a:solidFill>
                <a:effectLst/>
                <a:latin typeface="Prompt" panose="00000500000000000000" pitchFamily="2" charset="-34"/>
                <a:cs typeface="Prompt" panose="00000500000000000000" pitchFamily="2" charset="-34"/>
              </a:rPr>
              <a:t>Contini</a:t>
            </a:r>
            <a:r>
              <a:rPr lang="en-US" sz="1200" b="0" i="0" dirty="0">
                <a:solidFill>
                  <a:srgbClr val="3C3C3D"/>
                </a:solidFill>
                <a:effectLst/>
                <a:latin typeface="Prompt" panose="00000500000000000000" pitchFamily="2" charset="-34"/>
                <a:cs typeface="Prompt" panose="00000500000000000000" pitchFamily="2" charset="-34"/>
              </a:rPr>
              <a:t> </a:t>
            </a:r>
            <a:r>
              <a:rPr lang="th-TH" sz="1200" b="0" i="0" dirty="0">
                <a:solidFill>
                  <a:srgbClr val="3C3C3D"/>
                </a:solidFill>
                <a:effectLst/>
                <a:latin typeface="Prompt" panose="00000500000000000000" pitchFamily="2" charset="-34"/>
                <a:cs typeface="Prompt" panose="00000500000000000000" pitchFamily="2" charset="-34"/>
              </a:rPr>
              <a:t>สีโอ๊ค พร้อมผนังแขวน</a:t>
            </a:r>
          </a:p>
          <a:p>
            <a:pPr algn="l"/>
            <a:r>
              <a:rPr lang="en-US" sz="1200" b="0" i="0" dirty="0">
                <a:solidFill>
                  <a:srgbClr val="707070"/>
                </a:solidFill>
                <a:effectLst/>
                <a:latin typeface="Prompt" panose="00000500000000000000" pitchFamily="2" charset="-34"/>
                <a:cs typeface="Prompt" panose="00000500000000000000" pitchFamily="2" charset="-34"/>
              </a:rPr>
              <a:t>SKU : 59056293  </a:t>
            </a:r>
            <a:r>
              <a:rPr lang="en-US" sz="1000" b="0" i="0" dirty="0">
                <a:solidFill>
                  <a:srgbClr val="3C3C3D"/>
                </a:solidFill>
                <a:effectLst/>
                <a:latin typeface="Prompt" panose="00000500000000000000" pitchFamily="2" charset="-34"/>
                <a:cs typeface="Prompt" panose="00000500000000000000" pitchFamily="2" charset="-34"/>
              </a:rPr>
              <a:t>W280xD47xH170 </a:t>
            </a:r>
            <a:endParaRPr lang="en-US" sz="1200" b="0" i="0" dirty="0">
              <a:solidFill>
                <a:srgbClr val="707070"/>
              </a:solidFill>
              <a:effectLst/>
              <a:latin typeface="Prompt" panose="00000500000000000000" pitchFamily="2" charset="-34"/>
              <a:cs typeface="Prompt" panose="00000500000000000000" pitchFamily="2" charset="-34"/>
            </a:endParaRPr>
          </a:p>
          <a:p>
            <a:r>
              <a:rPr lang="th-TH" sz="1200" dirty="0"/>
              <a:t>17500 บาท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E95FE9C-34AD-C202-E1D9-3A80377AB7F3}"/>
              </a:ext>
            </a:extLst>
          </p:cNvPr>
          <p:cNvSpPr txBox="1"/>
          <p:nvPr/>
        </p:nvSpPr>
        <p:spPr>
          <a:xfrm>
            <a:off x="379853" y="4992710"/>
            <a:ext cx="180049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dirty="0"/>
              <a:t>รวม 35259 บาท</a:t>
            </a:r>
          </a:p>
        </p:txBody>
      </p:sp>
      <p:graphicFrame>
        <p:nvGraphicFramePr>
          <p:cNvPr id="13" name="Object 12">
            <a:extLst>
              <a:ext uri="{FF2B5EF4-FFF2-40B4-BE49-F238E27FC236}">
                <a16:creationId xmlns:a16="http://schemas.microsoft.com/office/drawing/2014/main" id="{7F315921-A1F3-E1EC-48E2-CCF9BE6B383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2349282"/>
              </p:ext>
            </p:extLst>
          </p:nvPr>
        </p:nvGraphicFramePr>
        <p:xfrm>
          <a:off x="8791528" y="3476098"/>
          <a:ext cx="3251200" cy="14716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7" imgW="3250440" imgH="1471320" progId="PBrush">
                  <p:embed/>
                </p:oleObj>
              </mc:Choice>
              <mc:Fallback>
                <p:oleObj name="Bitmap Image" r:id="rId7" imgW="3250440" imgH="1471320" progId="PBrush">
                  <p:embed/>
                  <p:pic>
                    <p:nvPicPr>
                      <p:cNvPr id="13" name="Object 12">
                        <a:extLst>
                          <a:ext uri="{FF2B5EF4-FFF2-40B4-BE49-F238E27FC236}">
                            <a16:creationId xmlns:a16="http://schemas.microsoft.com/office/drawing/2014/main" id="{7F315921-A1F3-E1EC-48E2-CCF9BE6B383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8791528" y="3476098"/>
                        <a:ext cx="3251200" cy="14716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Object 13">
            <a:extLst>
              <a:ext uri="{FF2B5EF4-FFF2-40B4-BE49-F238E27FC236}">
                <a16:creationId xmlns:a16="http://schemas.microsoft.com/office/drawing/2014/main" id="{8147C186-A1B0-FD5B-64B2-D0AA0D39F8E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47036959"/>
              </p:ext>
            </p:extLst>
          </p:nvPr>
        </p:nvGraphicFramePr>
        <p:xfrm>
          <a:off x="8566432" y="894372"/>
          <a:ext cx="3665537" cy="1654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9" imgW="3665880" imgH="1654200" progId="PBrush">
                  <p:embed/>
                </p:oleObj>
              </mc:Choice>
              <mc:Fallback>
                <p:oleObj name="Bitmap Image" r:id="rId9" imgW="3665880" imgH="1654200" progId="PBrush">
                  <p:embed/>
                  <p:pic>
                    <p:nvPicPr>
                      <p:cNvPr id="14" name="Object 13">
                        <a:extLst>
                          <a:ext uri="{FF2B5EF4-FFF2-40B4-BE49-F238E27FC236}">
                            <a16:creationId xmlns:a16="http://schemas.microsoft.com/office/drawing/2014/main" id="{8147C186-A1B0-FD5B-64B2-D0AA0D39F8E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8566432" y="894372"/>
                        <a:ext cx="3665537" cy="16541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69B48C78-139B-7F91-D40E-8972DA22055D}"/>
              </a:ext>
            </a:extLst>
          </p:cNvPr>
          <p:cNvSpPr txBox="1"/>
          <p:nvPr/>
        </p:nvSpPr>
        <p:spPr>
          <a:xfrm>
            <a:off x="8472199" y="2464816"/>
            <a:ext cx="371980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Index </a:t>
            </a:r>
            <a:r>
              <a:rPr lang="th-TH" sz="1600" b="0" i="0" cap="all" dirty="0">
                <a:solidFill>
                  <a:srgbClr val="000000"/>
                </a:solidFill>
                <a:effectLst/>
                <a:latin typeface="Index"/>
              </a:rPr>
              <a:t>โซฟา </a:t>
            </a:r>
            <a:r>
              <a:rPr lang="en-US" sz="1600" b="0" i="0" cap="all" dirty="0">
                <a:solidFill>
                  <a:srgbClr val="000000"/>
                </a:solidFill>
                <a:effectLst/>
                <a:latin typeface="Index"/>
              </a:rPr>
              <a:t>PVC L-SHAPE </a:t>
            </a:r>
            <a:r>
              <a:rPr lang="th-TH" sz="1600" b="0" i="0" cap="all" dirty="0">
                <a:solidFill>
                  <a:srgbClr val="000000"/>
                </a:solidFill>
                <a:effectLst/>
                <a:latin typeface="Index"/>
              </a:rPr>
              <a:t>ด้านขวา รุ่นจอร์จ - สีน้ำตา</a:t>
            </a:r>
            <a:r>
              <a:rPr lang="th-TH" sz="1600" dirty="0"/>
              <a:t>ล </a:t>
            </a:r>
            <a:br>
              <a:rPr lang="th-TH" sz="1600" dirty="0"/>
            </a:br>
            <a:r>
              <a:rPr lang="th-TH" sz="1600" b="0" i="0" dirty="0">
                <a:solidFill>
                  <a:srgbClr val="383838"/>
                </a:solidFill>
                <a:effectLst/>
                <a:latin typeface="Index"/>
              </a:rPr>
              <a:t>120024423 /6990 บาท ไม่มีของ</a:t>
            </a:r>
            <a:endParaRPr lang="th-TH" sz="1600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E9ADA9F-4580-B291-DC4E-84CC4DFF8AEF}"/>
              </a:ext>
            </a:extLst>
          </p:cNvPr>
          <p:cNvSpPr txBox="1"/>
          <p:nvPr/>
        </p:nvSpPr>
        <p:spPr>
          <a:xfrm>
            <a:off x="8785084" y="6110275"/>
            <a:ext cx="320930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th-TH" sz="1600" b="0" cap="all" dirty="0">
                <a:solidFill>
                  <a:srgbClr val="000000"/>
                </a:solidFill>
                <a:effectLst/>
              </a:rPr>
              <a:t>พรมปูพื้น รุ่นกรอสซี่ ขนาด 120 </a:t>
            </a:r>
            <a:r>
              <a:rPr lang="en-US" sz="1600" b="0" cap="all" dirty="0">
                <a:solidFill>
                  <a:srgbClr val="000000"/>
                </a:solidFill>
                <a:effectLst/>
              </a:rPr>
              <a:t>X 180 </a:t>
            </a:r>
            <a:r>
              <a:rPr lang="th-TH" sz="1600" b="0" cap="all" dirty="0">
                <a:solidFill>
                  <a:srgbClr val="000000"/>
                </a:solidFill>
                <a:effectLst/>
              </a:rPr>
              <a:t>ซม. - สีครีม</a:t>
            </a:r>
          </a:p>
          <a:p>
            <a:r>
              <a:rPr lang="th-TH" sz="1600" dirty="0">
                <a:effectLst/>
              </a:rPr>
              <a:t>ราคา</a:t>
            </a:r>
            <a:r>
              <a:rPr lang="th-TH" sz="1600" dirty="0">
                <a:solidFill>
                  <a:srgbClr val="000000"/>
                </a:solidFill>
                <a:effectLst/>
              </a:rPr>
              <a:t>1,290.- </a:t>
            </a:r>
            <a:r>
              <a:rPr lang="th-TH" sz="1600" b="0" i="0" dirty="0">
                <a:solidFill>
                  <a:srgbClr val="212529"/>
                </a:solidFill>
                <a:effectLst/>
                <a:latin typeface="Index"/>
              </a:rPr>
              <a:t>รหัสสินค้า 170120830</a:t>
            </a:r>
          </a:p>
        </p:txBody>
      </p:sp>
      <p:graphicFrame>
        <p:nvGraphicFramePr>
          <p:cNvPr id="17" name="Object 16">
            <a:extLst>
              <a:ext uri="{FF2B5EF4-FFF2-40B4-BE49-F238E27FC236}">
                <a16:creationId xmlns:a16="http://schemas.microsoft.com/office/drawing/2014/main" id="{9668D56A-B704-FC34-68BA-1068021E4C5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17282721"/>
              </p:ext>
            </p:extLst>
          </p:nvPr>
        </p:nvGraphicFramePr>
        <p:xfrm>
          <a:off x="6731630" y="3899050"/>
          <a:ext cx="1410171" cy="190734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11" imgW="5178960" imgH="6990840" progId="PBrush">
                  <p:embed/>
                </p:oleObj>
              </mc:Choice>
              <mc:Fallback>
                <p:oleObj name="Bitmap Image" r:id="rId11" imgW="5178960" imgH="6990840" progId="PBrush">
                  <p:embed/>
                  <p:pic>
                    <p:nvPicPr>
                      <p:cNvPr id="17" name="Object 16">
                        <a:extLst>
                          <a:ext uri="{FF2B5EF4-FFF2-40B4-BE49-F238E27FC236}">
                            <a16:creationId xmlns:a16="http://schemas.microsoft.com/office/drawing/2014/main" id="{9668D56A-B704-FC34-68BA-1068021E4C5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6731630" y="3899050"/>
                        <a:ext cx="1410171" cy="190734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" name="TextBox 18">
            <a:extLst>
              <a:ext uri="{FF2B5EF4-FFF2-40B4-BE49-F238E27FC236}">
                <a16:creationId xmlns:a16="http://schemas.microsoft.com/office/drawing/2014/main" id="{7E12F9A7-52E2-F63F-1B53-9A59FFDDB344}"/>
              </a:ext>
            </a:extLst>
          </p:cNvPr>
          <p:cNvSpPr txBox="1"/>
          <p:nvPr/>
        </p:nvSpPr>
        <p:spPr>
          <a:xfrm>
            <a:off x="6599134" y="5803610"/>
            <a:ext cx="240178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th-TH" sz="1200" b="0" cap="all" dirty="0">
                <a:solidFill>
                  <a:srgbClr val="000000"/>
                </a:solidFill>
                <a:effectLst/>
              </a:rPr>
              <a:t>ต้นไม้ในกระถางพร้อมขาตั้ง รุ่นโอลาฟ - สีเขียว/ขาว</a:t>
            </a:r>
          </a:p>
          <a:p>
            <a:pPr algn="ctr"/>
            <a:r>
              <a:rPr lang="th-TH" sz="1200" b="0" i="0" dirty="0">
                <a:solidFill>
                  <a:srgbClr val="000000"/>
                </a:solidFill>
                <a:effectLst/>
                <a:latin typeface="Index"/>
              </a:rPr>
              <a:t>ราคาสิ้นสุดวันที่ 16 พฤศจิกายน 2565</a:t>
            </a:r>
          </a:p>
          <a:p>
            <a:r>
              <a:rPr lang="th-TH" sz="1200" dirty="0">
                <a:solidFill>
                  <a:srgbClr val="FF0000"/>
                </a:solidFill>
                <a:effectLst/>
              </a:rPr>
              <a:t>ราคาพิเศษ</a:t>
            </a:r>
          </a:p>
          <a:p>
            <a:r>
              <a:rPr lang="th-TH" sz="1200" b="1" dirty="0">
                <a:solidFill>
                  <a:srgbClr val="FE0000"/>
                </a:solidFill>
                <a:effectLst/>
              </a:rPr>
              <a:t>799.-</a:t>
            </a:r>
          </a:p>
        </p:txBody>
      </p:sp>
      <p:graphicFrame>
        <p:nvGraphicFramePr>
          <p:cNvPr id="23" name="Object 22">
            <a:extLst>
              <a:ext uri="{FF2B5EF4-FFF2-40B4-BE49-F238E27FC236}">
                <a16:creationId xmlns:a16="http://schemas.microsoft.com/office/drawing/2014/main" id="{7283365F-26EB-2876-A5B4-9E162E7032D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42691756"/>
              </p:ext>
            </p:extLst>
          </p:nvPr>
        </p:nvGraphicFramePr>
        <p:xfrm>
          <a:off x="787198" y="155970"/>
          <a:ext cx="1355690" cy="37430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13" imgW="1188720" imgH="3283560" progId="PBrush">
                  <p:embed/>
                </p:oleObj>
              </mc:Choice>
              <mc:Fallback>
                <p:oleObj name="Bitmap Image" r:id="rId13" imgW="1188720" imgH="3283560" progId="PBrush">
                  <p:embed/>
                  <p:pic>
                    <p:nvPicPr>
                      <p:cNvPr id="23" name="Object 22">
                        <a:extLst>
                          <a:ext uri="{FF2B5EF4-FFF2-40B4-BE49-F238E27FC236}">
                            <a16:creationId xmlns:a16="http://schemas.microsoft.com/office/drawing/2014/main" id="{7283365F-26EB-2876-A5B4-9E162E7032D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787198" y="155970"/>
                        <a:ext cx="1355690" cy="374308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" name="Object 23">
            <a:extLst>
              <a:ext uri="{FF2B5EF4-FFF2-40B4-BE49-F238E27FC236}">
                <a16:creationId xmlns:a16="http://schemas.microsoft.com/office/drawing/2014/main" id="{82EDEF10-3AC8-D220-5A8B-02AD6A7DCD9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7746206"/>
              </p:ext>
            </p:extLst>
          </p:nvPr>
        </p:nvGraphicFramePr>
        <p:xfrm>
          <a:off x="9506600" y="4786706"/>
          <a:ext cx="1470537" cy="80733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15" imgW="7190640" imgH="3948480" progId="PBrush">
                  <p:embed/>
                </p:oleObj>
              </mc:Choice>
              <mc:Fallback>
                <p:oleObj name="Bitmap Image" r:id="rId15" imgW="7190640" imgH="3948480" progId="PBrush">
                  <p:embed/>
                  <p:pic>
                    <p:nvPicPr>
                      <p:cNvPr id="24" name="Object 23">
                        <a:extLst>
                          <a:ext uri="{FF2B5EF4-FFF2-40B4-BE49-F238E27FC236}">
                            <a16:creationId xmlns:a16="http://schemas.microsoft.com/office/drawing/2014/main" id="{82EDEF10-3AC8-D220-5A8B-02AD6A7DCD9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9506600" y="4786706"/>
                        <a:ext cx="1470537" cy="80733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6" name="TextBox 25">
            <a:extLst>
              <a:ext uri="{FF2B5EF4-FFF2-40B4-BE49-F238E27FC236}">
                <a16:creationId xmlns:a16="http://schemas.microsoft.com/office/drawing/2014/main" id="{CAA92CC8-0A58-67D7-D8A5-148C8A8F8364}"/>
              </a:ext>
            </a:extLst>
          </p:cNvPr>
          <p:cNvSpPr txBox="1"/>
          <p:nvPr/>
        </p:nvSpPr>
        <p:spPr>
          <a:xfrm>
            <a:off x="8911955" y="5557438"/>
            <a:ext cx="283159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th-TH" sz="1800" b="0" cap="all" dirty="0">
                <a:solidFill>
                  <a:srgbClr val="000000"/>
                </a:solidFill>
                <a:effectLst/>
              </a:rPr>
              <a:t>โต๊ะกลาง รุ่นแอสเซน ขนาด 120 ซม.</a:t>
            </a:r>
          </a:p>
          <a:p>
            <a:r>
              <a:rPr lang="th-TH" sz="1800" dirty="0">
                <a:effectLst/>
              </a:rPr>
              <a:t>ราคา </a:t>
            </a:r>
            <a:r>
              <a:rPr lang="th-TH" sz="1800" dirty="0">
                <a:solidFill>
                  <a:srgbClr val="000000"/>
                </a:solidFill>
                <a:effectLst/>
              </a:rPr>
              <a:t>1,690.-</a:t>
            </a:r>
          </a:p>
        </p:txBody>
      </p:sp>
    </p:spTree>
    <p:extLst>
      <p:ext uri="{BB962C8B-B14F-4D97-AF65-F5344CB8AC3E}">
        <p14:creationId xmlns:p14="http://schemas.microsoft.com/office/powerpoint/2010/main" val="6516696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ชั้นวางของ รุ่นวู้ดเด้น สมาร์ทเฟล็กซ์ SR_12H ขนาด 180 ซม. - สีธรรมชาติ/ขาว">
            <a:extLst>
              <a:ext uri="{FF2B5EF4-FFF2-40B4-BE49-F238E27FC236}">
                <a16:creationId xmlns:a16="http://schemas.microsoft.com/office/drawing/2014/main" id="{74D8F29B-F84B-1EBF-D3A4-C6286104CA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75574" y="1554508"/>
            <a:ext cx="5322014" cy="53220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4" name="Object 3">
            <a:extLst>
              <a:ext uri="{FF2B5EF4-FFF2-40B4-BE49-F238E27FC236}">
                <a16:creationId xmlns:a16="http://schemas.microsoft.com/office/drawing/2014/main" id="{0D5895D3-F9D2-D83D-CDCF-4A53309DC7E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32790308"/>
              </p:ext>
            </p:extLst>
          </p:nvPr>
        </p:nvGraphicFramePr>
        <p:xfrm>
          <a:off x="6411004" y="508921"/>
          <a:ext cx="2252959" cy="250787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3" imgW="3815640" imgH="4247640" progId="PBrush">
                  <p:embed/>
                </p:oleObj>
              </mc:Choice>
              <mc:Fallback>
                <p:oleObj name="Bitmap Image" r:id="rId3" imgW="3815640" imgH="4247640" progId="PBrush">
                  <p:embed/>
                  <p:pic>
                    <p:nvPicPr>
                      <p:cNvPr id="4" name="Object 3">
                        <a:extLst>
                          <a:ext uri="{FF2B5EF4-FFF2-40B4-BE49-F238E27FC236}">
                            <a16:creationId xmlns:a16="http://schemas.microsoft.com/office/drawing/2014/main" id="{0D5895D3-F9D2-D83D-CDCF-4A53309DC7E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6411004" y="508921"/>
                        <a:ext cx="2252959" cy="250787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7">
            <a:extLst>
              <a:ext uri="{FF2B5EF4-FFF2-40B4-BE49-F238E27FC236}">
                <a16:creationId xmlns:a16="http://schemas.microsoft.com/office/drawing/2014/main" id="{C632D3FE-A327-2540-B05B-E6777D293EC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77531292"/>
              </p:ext>
            </p:extLst>
          </p:nvPr>
        </p:nvGraphicFramePr>
        <p:xfrm>
          <a:off x="1087159" y="826679"/>
          <a:ext cx="4937125" cy="2552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5" imgW="4937760" imgH="2552040" progId="PBrush">
                  <p:embed/>
                </p:oleObj>
              </mc:Choice>
              <mc:Fallback>
                <p:oleObj name="Bitmap Image" r:id="rId5" imgW="4937760" imgH="2552040" progId="PBrush">
                  <p:embed/>
                  <p:pic>
                    <p:nvPicPr>
                      <p:cNvPr id="8" name="Object 7">
                        <a:extLst>
                          <a:ext uri="{FF2B5EF4-FFF2-40B4-BE49-F238E27FC236}">
                            <a16:creationId xmlns:a16="http://schemas.microsoft.com/office/drawing/2014/main" id="{C632D3FE-A327-2540-B05B-E6777D293EC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087159" y="826679"/>
                        <a:ext cx="4937125" cy="25527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080" name="Picture 8" descr="ตู้เสื้อผ้า ขนาด 160 ซม. รุ่น Havin สีไม้อ่อน2">
            <a:extLst>
              <a:ext uri="{FF2B5EF4-FFF2-40B4-BE49-F238E27FC236}">
                <a16:creationId xmlns:a16="http://schemas.microsoft.com/office/drawing/2014/main" id="{3A6EFC9F-112D-0C78-1523-2707A4EC02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4834" y="3070712"/>
            <a:ext cx="3898900" cy="3898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0" name="Object 9">
            <a:extLst>
              <a:ext uri="{FF2B5EF4-FFF2-40B4-BE49-F238E27FC236}">
                <a16:creationId xmlns:a16="http://schemas.microsoft.com/office/drawing/2014/main" id="{4AC99EC8-9F36-7D92-07C3-F1A23CA33A2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42966126"/>
              </p:ext>
            </p:extLst>
          </p:nvPr>
        </p:nvGraphicFramePr>
        <p:xfrm>
          <a:off x="58334" y="1328168"/>
          <a:ext cx="1043532" cy="14248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8" imgW="3732480" imgH="5095800" progId="PBrush">
                  <p:embed/>
                </p:oleObj>
              </mc:Choice>
              <mc:Fallback>
                <p:oleObj name="Bitmap Image" r:id="rId8" imgW="3732480" imgH="5095800" progId="PBrush">
                  <p:embed/>
                  <p:pic>
                    <p:nvPicPr>
                      <p:cNvPr id="10" name="Object 9">
                        <a:extLst>
                          <a:ext uri="{FF2B5EF4-FFF2-40B4-BE49-F238E27FC236}">
                            <a16:creationId xmlns:a16="http://schemas.microsoft.com/office/drawing/2014/main" id="{4AC99EC8-9F36-7D92-07C3-F1A23CA33A2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58334" y="1328168"/>
                        <a:ext cx="1043532" cy="14248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ct 10">
            <a:extLst>
              <a:ext uri="{FF2B5EF4-FFF2-40B4-BE49-F238E27FC236}">
                <a16:creationId xmlns:a16="http://schemas.microsoft.com/office/drawing/2014/main" id="{7659D39C-6065-E858-32CF-353C45C169A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2022629"/>
              </p:ext>
            </p:extLst>
          </p:nvPr>
        </p:nvGraphicFramePr>
        <p:xfrm>
          <a:off x="3659641" y="269664"/>
          <a:ext cx="1043532" cy="14248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10" imgW="3732480" imgH="5095800" progId="PBrush">
                  <p:embed/>
                </p:oleObj>
              </mc:Choice>
              <mc:Fallback>
                <p:oleObj name="Bitmap Image" r:id="rId10" imgW="3732480" imgH="5095800" progId="PBrush">
                  <p:embed/>
                  <p:pic>
                    <p:nvPicPr>
                      <p:cNvPr id="11" name="Object 10">
                        <a:extLst>
                          <a:ext uri="{FF2B5EF4-FFF2-40B4-BE49-F238E27FC236}">
                            <a16:creationId xmlns:a16="http://schemas.microsoft.com/office/drawing/2014/main" id="{7659D39C-6065-E858-32CF-353C45C169A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3659641" y="269664"/>
                        <a:ext cx="1043532" cy="14248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088" name="Picture 16" descr="โต๊ะเครื่องแป้ง ขนาด 100 ซม. รุ่น Montar สีไม้อ่อน1">
            <a:extLst>
              <a:ext uri="{FF2B5EF4-FFF2-40B4-BE49-F238E27FC236}">
                <a16:creationId xmlns:a16="http://schemas.microsoft.com/office/drawing/2014/main" id="{26C1C680-E140-B17A-D3D5-27FF29B43B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8330" y="3292176"/>
            <a:ext cx="3677436" cy="36774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B1D1A06C-7248-A2E9-76C7-BEC88EE2AB84}"/>
              </a:ext>
            </a:extLst>
          </p:cNvPr>
          <p:cNvSpPr txBox="1"/>
          <p:nvPr/>
        </p:nvSpPr>
        <p:spPr>
          <a:xfrm>
            <a:off x="3741588" y="4215515"/>
            <a:ext cx="3288688" cy="7540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th-TH" sz="900" b="0" i="0" dirty="0">
                <a:solidFill>
                  <a:srgbClr val="3C3C3D"/>
                </a:solidFill>
                <a:effectLst/>
                <a:latin typeface="Prompt" panose="020B0502040204020203" pitchFamily="2" charset="-34"/>
                <a:cs typeface="Prompt" panose="020B0502040204020203" pitchFamily="2" charset="-34"/>
              </a:rPr>
              <a:t>โต๊ะเครื่องแป้ง ขนาด 100 ซม. รุ่น </a:t>
            </a:r>
            <a:r>
              <a:rPr lang="en-US" sz="900" b="0" i="0" dirty="0" err="1">
                <a:solidFill>
                  <a:srgbClr val="3C3C3D"/>
                </a:solidFill>
                <a:effectLst/>
                <a:latin typeface="Prompt" panose="020B0502040204020203" pitchFamily="2" charset="-34"/>
                <a:cs typeface="Prompt" panose="020B0502040204020203" pitchFamily="2" charset="-34"/>
              </a:rPr>
              <a:t>Montar</a:t>
            </a:r>
            <a:r>
              <a:rPr lang="en-US" sz="900" b="0" i="0" dirty="0">
                <a:solidFill>
                  <a:srgbClr val="3C3C3D"/>
                </a:solidFill>
                <a:effectLst/>
                <a:latin typeface="Prompt" panose="020B0502040204020203" pitchFamily="2" charset="-34"/>
                <a:cs typeface="Prompt" panose="020B0502040204020203" pitchFamily="2" charset="-34"/>
              </a:rPr>
              <a:t> </a:t>
            </a:r>
            <a:r>
              <a:rPr lang="th-TH" sz="900" b="0" i="0" dirty="0">
                <a:solidFill>
                  <a:srgbClr val="3C3C3D"/>
                </a:solidFill>
                <a:effectLst/>
                <a:latin typeface="Prompt" panose="020B0502040204020203" pitchFamily="2" charset="-34"/>
                <a:cs typeface="Prompt" panose="020B0502040204020203" pitchFamily="2" charset="-34"/>
              </a:rPr>
              <a:t>สีไม้อ่อน</a:t>
            </a:r>
          </a:p>
          <a:p>
            <a:pPr algn="l"/>
            <a:r>
              <a:rPr lang="th-TH" sz="900" b="0" i="0" dirty="0">
                <a:solidFill>
                  <a:srgbClr val="707070"/>
                </a:solidFill>
                <a:effectLst/>
                <a:latin typeface="Prompt" panose="020B0502040204020203" pitchFamily="2" charset="-34"/>
                <a:cs typeface="Prompt" panose="020B0502040204020203" pitchFamily="2" charset="-34"/>
              </a:rPr>
              <a:t>ก</a:t>
            </a:r>
            <a:r>
              <a:rPr lang="en-US" sz="900" b="0" i="0" dirty="0">
                <a:solidFill>
                  <a:srgbClr val="707070"/>
                </a:solidFill>
                <a:effectLst/>
                <a:latin typeface="Prompt" panose="020B0502040204020203" pitchFamily="2" charset="-34"/>
                <a:cs typeface="Prompt" panose="020B0502040204020203" pitchFamily="2" charset="-34"/>
              </a:rPr>
              <a:t>x</a:t>
            </a:r>
            <a:r>
              <a:rPr lang="th-TH" sz="900" b="0" i="0" dirty="0">
                <a:solidFill>
                  <a:srgbClr val="707070"/>
                </a:solidFill>
                <a:effectLst/>
                <a:latin typeface="Prompt" panose="020B0502040204020203" pitchFamily="2" charset="-34"/>
                <a:cs typeface="Prompt" panose="020B0502040204020203" pitchFamily="2" charset="-34"/>
              </a:rPr>
              <a:t>ย</a:t>
            </a:r>
            <a:r>
              <a:rPr lang="en-US" sz="900" b="0" i="0" dirty="0">
                <a:solidFill>
                  <a:srgbClr val="707070"/>
                </a:solidFill>
                <a:effectLst/>
                <a:latin typeface="Prompt" panose="020B0502040204020203" pitchFamily="2" charset="-34"/>
                <a:cs typeface="Prompt" panose="020B0502040204020203" pitchFamily="2" charset="-34"/>
              </a:rPr>
              <a:t>x</a:t>
            </a:r>
            <a:r>
              <a:rPr lang="th-TH" sz="900" b="0" i="0" dirty="0">
                <a:solidFill>
                  <a:srgbClr val="707070"/>
                </a:solidFill>
                <a:effectLst/>
                <a:latin typeface="Prompt" panose="020B0502040204020203" pitchFamily="2" charset="-34"/>
                <a:cs typeface="Prompt" panose="020B0502040204020203" pitchFamily="2" charset="-34"/>
              </a:rPr>
              <a:t>ส: 100</a:t>
            </a:r>
            <a:r>
              <a:rPr lang="en-US" sz="900" b="0" i="0" dirty="0">
                <a:solidFill>
                  <a:srgbClr val="707070"/>
                </a:solidFill>
                <a:effectLst/>
                <a:latin typeface="Prompt" panose="020B0502040204020203" pitchFamily="2" charset="-34"/>
                <a:cs typeface="Prompt" panose="020B0502040204020203" pitchFamily="2" charset="-34"/>
              </a:rPr>
              <a:t>x45x165 cm.</a:t>
            </a:r>
          </a:p>
          <a:p>
            <a:pPr algn="l"/>
            <a:r>
              <a:rPr lang="en-US" sz="900" b="0" i="0" dirty="0">
                <a:solidFill>
                  <a:srgbClr val="707070"/>
                </a:solidFill>
                <a:effectLst/>
                <a:latin typeface="Prompt" panose="020B0502040204020203" pitchFamily="2" charset="-34"/>
                <a:cs typeface="Prompt" panose="020B0502040204020203" pitchFamily="2" charset="-34"/>
              </a:rPr>
              <a:t>SKU : 19154695</a:t>
            </a:r>
          </a:p>
          <a:p>
            <a:r>
              <a:rPr lang="th-TH" sz="1600" dirty="0"/>
              <a:t>4865 บาท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208F8F1-3C5D-2876-887A-58314BA8EBD1}"/>
              </a:ext>
            </a:extLst>
          </p:cNvPr>
          <p:cNvSpPr txBox="1"/>
          <p:nvPr/>
        </p:nvSpPr>
        <p:spPr>
          <a:xfrm>
            <a:off x="1358634" y="6408319"/>
            <a:ext cx="251543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th-TH" sz="1000" b="0" i="0" dirty="0">
                <a:solidFill>
                  <a:srgbClr val="3C3C3D"/>
                </a:solidFill>
                <a:effectLst/>
                <a:latin typeface="Prompt" panose="00000500000000000000" pitchFamily="2" charset="-34"/>
                <a:cs typeface="Prompt" panose="00000500000000000000" pitchFamily="2" charset="-34"/>
              </a:rPr>
              <a:t>ตู้เสื้อผ้า ขนาด 160 ซม. รุ่น </a:t>
            </a:r>
            <a:r>
              <a:rPr lang="en-US" sz="1000" b="0" i="0" dirty="0">
                <a:solidFill>
                  <a:srgbClr val="3C3C3D"/>
                </a:solidFill>
                <a:effectLst/>
                <a:latin typeface="Prompt" panose="00000500000000000000" pitchFamily="2" charset="-34"/>
                <a:cs typeface="Prompt" panose="00000500000000000000" pitchFamily="2" charset="-34"/>
              </a:rPr>
              <a:t>Havin </a:t>
            </a:r>
            <a:r>
              <a:rPr lang="th-TH" sz="1000" b="0" i="0" dirty="0">
                <a:solidFill>
                  <a:srgbClr val="3C3C3D"/>
                </a:solidFill>
                <a:effectLst/>
                <a:latin typeface="Prompt" panose="00000500000000000000" pitchFamily="2" charset="-34"/>
                <a:cs typeface="Prompt" panose="00000500000000000000" pitchFamily="2" charset="-34"/>
              </a:rPr>
              <a:t>สีไม้อ่อน</a:t>
            </a:r>
          </a:p>
          <a:p>
            <a:pPr algn="l"/>
            <a:r>
              <a:rPr lang="th-TH" sz="1000" b="0" i="0" dirty="0">
                <a:solidFill>
                  <a:srgbClr val="707070"/>
                </a:solidFill>
                <a:effectLst/>
                <a:latin typeface="Prompt" panose="00000500000000000000" pitchFamily="2" charset="-34"/>
                <a:cs typeface="Prompt" panose="00000500000000000000" pitchFamily="2" charset="-34"/>
              </a:rPr>
              <a:t>ก</a:t>
            </a:r>
            <a:r>
              <a:rPr lang="en-US" sz="1000" b="0" i="0" dirty="0">
                <a:solidFill>
                  <a:srgbClr val="707070"/>
                </a:solidFill>
                <a:effectLst/>
                <a:latin typeface="Prompt" panose="00000500000000000000" pitchFamily="2" charset="-34"/>
                <a:cs typeface="Prompt" panose="00000500000000000000" pitchFamily="2" charset="-34"/>
              </a:rPr>
              <a:t>x</a:t>
            </a:r>
            <a:r>
              <a:rPr lang="th-TH" sz="1000" b="0" i="0" dirty="0">
                <a:solidFill>
                  <a:srgbClr val="707070"/>
                </a:solidFill>
                <a:effectLst/>
                <a:latin typeface="Prompt" panose="00000500000000000000" pitchFamily="2" charset="-34"/>
                <a:cs typeface="Prompt" panose="00000500000000000000" pitchFamily="2" charset="-34"/>
              </a:rPr>
              <a:t>ย</a:t>
            </a:r>
            <a:r>
              <a:rPr lang="en-US" sz="1000" b="0" i="0" dirty="0">
                <a:solidFill>
                  <a:srgbClr val="707070"/>
                </a:solidFill>
                <a:effectLst/>
                <a:latin typeface="Prompt" panose="00000500000000000000" pitchFamily="2" charset="-34"/>
                <a:cs typeface="Prompt" panose="00000500000000000000" pitchFamily="2" charset="-34"/>
              </a:rPr>
              <a:t>x</a:t>
            </a:r>
            <a:r>
              <a:rPr lang="th-TH" sz="1000" b="0" i="0" dirty="0">
                <a:solidFill>
                  <a:srgbClr val="707070"/>
                </a:solidFill>
                <a:effectLst/>
                <a:latin typeface="Prompt" panose="00000500000000000000" pitchFamily="2" charset="-34"/>
                <a:cs typeface="Prompt" panose="00000500000000000000" pitchFamily="2" charset="-34"/>
              </a:rPr>
              <a:t>ส: 160</a:t>
            </a:r>
            <a:r>
              <a:rPr lang="en-US" sz="1000" b="0" i="0" dirty="0">
                <a:solidFill>
                  <a:srgbClr val="707070"/>
                </a:solidFill>
                <a:effectLst/>
                <a:latin typeface="Prompt" panose="00000500000000000000" pitchFamily="2" charset="-34"/>
                <a:cs typeface="Prompt" panose="00000500000000000000" pitchFamily="2" charset="-34"/>
              </a:rPr>
              <a:t>x60x200 cm.</a:t>
            </a:r>
          </a:p>
          <a:p>
            <a:pPr algn="l"/>
            <a:r>
              <a:rPr lang="en-US" sz="1000" b="0" i="0" dirty="0">
                <a:solidFill>
                  <a:srgbClr val="707070"/>
                </a:solidFill>
                <a:effectLst/>
                <a:latin typeface="Prompt" panose="00000500000000000000" pitchFamily="2" charset="-34"/>
                <a:cs typeface="Prompt" panose="00000500000000000000" pitchFamily="2" charset="-34"/>
              </a:rPr>
              <a:t>SKU : 19209254</a:t>
            </a:r>
          </a:p>
          <a:p>
            <a:r>
              <a:rPr lang="th-TH" sz="1000" dirty="0"/>
              <a:t>6990 บาท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571E2FB-C71F-C6CD-E7A6-08163274C332}"/>
              </a:ext>
            </a:extLst>
          </p:cNvPr>
          <p:cNvSpPr txBox="1"/>
          <p:nvPr/>
        </p:nvSpPr>
        <p:spPr>
          <a:xfrm>
            <a:off x="3555722" y="3315141"/>
            <a:ext cx="2428870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th-TH" sz="1100" b="0" i="0" dirty="0">
                <a:solidFill>
                  <a:srgbClr val="3C3C3D"/>
                </a:solidFill>
                <a:effectLst/>
                <a:latin typeface="Prompt" panose="00000500000000000000" pitchFamily="2" charset="-34"/>
                <a:cs typeface="Prompt" panose="00000500000000000000" pitchFamily="2" charset="-34"/>
              </a:rPr>
              <a:t>เตียงนอน 6 ฟุต รุ่น </a:t>
            </a:r>
            <a:r>
              <a:rPr lang="en-US" sz="1100" b="0" i="0" dirty="0">
                <a:solidFill>
                  <a:srgbClr val="3C3C3D"/>
                </a:solidFill>
                <a:effectLst/>
                <a:latin typeface="Prompt" panose="00000500000000000000" pitchFamily="2" charset="-34"/>
                <a:cs typeface="Prompt" panose="00000500000000000000" pitchFamily="2" charset="-34"/>
              </a:rPr>
              <a:t>Harper </a:t>
            </a:r>
            <a:r>
              <a:rPr lang="th-TH" sz="1100" b="0" i="0" dirty="0">
                <a:solidFill>
                  <a:srgbClr val="3C3C3D"/>
                </a:solidFill>
                <a:effectLst/>
                <a:latin typeface="Prompt" panose="00000500000000000000" pitchFamily="2" charset="-34"/>
                <a:cs typeface="Prompt" panose="00000500000000000000" pitchFamily="2" charset="-34"/>
              </a:rPr>
              <a:t>สีไม้อ่อน</a:t>
            </a:r>
          </a:p>
          <a:p>
            <a:pPr algn="l"/>
            <a:r>
              <a:rPr lang="th-TH" sz="1100" b="0" i="0" dirty="0">
                <a:solidFill>
                  <a:srgbClr val="707070"/>
                </a:solidFill>
                <a:effectLst/>
                <a:latin typeface="Prompt" panose="00000500000000000000" pitchFamily="2" charset="-34"/>
                <a:cs typeface="Prompt" panose="00000500000000000000" pitchFamily="2" charset="-34"/>
              </a:rPr>
              <a:t>ก</a:t>
            </a:r>
            <a:r>
              <a:rPr lang="en-US" sz="1100" b="0" i="0" dirty="0">
                <a:solidFill>
                  <a:srgbClr val="707070"/>
                </a:solidFill>
                <a:effectLst/>
                <a:latin typeface="Prompt" panose="00000500000000000000" pitchFamily="2" charset="-34"/>
                <a:cs typeface="Prompt" panose="00000500000000000000" pitchFamily="2" charset="-34"/>
              </a:rPr>
              <a:t>x</a:t>
            </a:r>
            <a:r>
              <a:rPr lang="th-TH" sz="1100" b="0" i="0" dirty="0">
                <a:solidFill>
                  <a:srgbClr val="707070"/>
                </a:solidFill>
                <a:effectLst/>
                <a:latin typeface="Prompt" panose="00000500000000000000" pitchFamily="2" charset="-34"/>
                <a:cs typeface="Prompt" panose="00000500000000000000" pitchFamily="2" charset="-34"/>
              </a:rPr>
              <a:t>ย</a:t>
            </a:r>
            <a:r>
              <a:rPr lang="en-US" sz="1100" b="0" i="0" dirty="0">
                <a:solidFill>
                  <a:srgbClr val="707070"/>
                </a:solidFill>
                <a:effectLst/>
                <a:latin typeface="Prompt" panose="00000500000000000000" pitchFamily="2" charset="-34"/>
                <a:cs typeface="Prompt" panose="00000500000000000000" pitchFamily="2" charset="-34"/>
              </a:rPr>
              <a:t>x</a:t>
            </a:r>
            <a:r>
              <a:rPr lang="th-TH" sz="1100" b="0" i="0" dirty="0">
                <a:solidFill>
                  <a:srgbClr val="707070"/>
                </a:solidFill>
                <a:effectLst/>
                <a:latin typeface="Prompt" panose="00000500000000000000" pitchFamily="2" charset="-34"/>
                <a:cs typeface="Prompt" panose="00000500000000000000" pitchFamily="2" charset="-34"/>
              </a:rPr>
              <a:t>ส: 190</a:t>
            </a:r>
            <a:r>
              <a:rPr lang="en-US" sz="1100" b="0" i="0" dirty="0">
                <a:solidFill>
                  <a:srgbClr val="707070"/>
                </a:solidFill>
                <a:effectLst/>
                <a:latin typeface="Prompt" panose="00000500000000000000" pitchFamily="2" charset="-34"/>
                <a:cs typeface="Prompt" panose="00000500000000000000" pitchFamily="2" charset="-34"/>
              </a:rPr>
              <a:t>x215x90 cm.</a:t>
            </a:r>
          </a:p>
          <a:p>
            <a:pPr algn="l"/>
            <a:r>
              <a:rPr lang="en-US" sz="1100" b="0" i="0" dirty="0">
                <a:solidFill>
                  <a:srgbClr val="707070"/>
                </a:solidFill>
                <a:effectLst/>
                <a:latin typeface="Prompt" panose="00000500000000000000" pitchFamily="2" charset="-34"/>
                <a:cs typeface="Prompt" panose="00000500000000000000" pitchFamily="2" charset="-34"/>
              </a:rPr>
              <a:t>SKU : 19139856</a:t>
            </a:r>
          </a:p>
          <a:p>
            <a:r>
              <a:rPr lang="en-US" sz="1100" dirty="0"/>
              <a:t>7210 </a:t>
            </a:r>
            <a:r>
              <a:rPr lang="th-TH" sz="1100" dirty="0"/>
              <a:t>บาท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B603B9F-E1FB-B466-BE2A-195E377402D1}"/>
              </a:ext>
            </a:extLst>
          </p:cNvPr>
          <p:cNvSpPr txBox="1"/>
          <p:nvPr/>
        </p:nvSpPr>
        <p:spPr>
          <a:xfrm>
            <a:off x="4692421" y="192642"/>
            <a:ext cx="2443856" cy="9002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th-TH" sz="1050" b="0" i="0" dirty="0">
                <a:solidFill>
                  <a:srgbClr val="3C3C3D"/>
                </a:solidFill>
                <a:effectLst/>
                <a:latin typeface="Prompt" panose="00000500000000000000" pitchFamily="2" charset="-34"/>
                <a:cs typeface="Prompt" panose="00000500000000000000" pitchFamily="2" charset="-34"/>
              </a:rPr>
              <a:t>ตู้ข้างเตียง ขนาด 45 ซม. รุ่น </a:t>
            </a:r>
            <a:r>
              <a:rPr lang="en-US" sz="1050" b="0" i="0" dirty="0">
                <a:solidFill>
                  <a:srgbClr val="3C3C3D"/>
                </a:solidFill>
                <a:effectLst/>
                <a:latin typeface="Prompt" panose="00000500000000000000" pitchFamily="2" charset="-34"/>
                <a:cs typeface="Prompt" panose="00000500000000000000" pitchFamily="2" charset="-34"/>
              </a:rPr>
              <a:t>Hakone </a:t>
            </a:r>
            <a:r>
              <a:rPr lang="th-TH" sz="1050" b="0" i="0" dirty="0">
                <a:solidFill>
                  <a:srgbClr val="3C3C3D"/>
                </a:solidFill>
                <a:effectLst/>
                <a:latin typeface="Prompt" panose="00000500000000000000" pitchFamily="2" charset="-34"/>
                <a:cs typeface="Prompt" panose="00000500000000000000" pitchFamily="2" charset="-34"/>
              </a:rPr>
              <a:t>สีไม้อ่อน</a:t>
            </a:r>
          </a:p>
          <a:p>
            <a:pPr algn="l"/>
            <a:r>
              <a:rPr lang="th-TH" sz="1050" b="0" i="0" dirty="0">
                <a:solidFill>
                  <a:srgbClr val="707070"/>
                </a:solidFill>
                <a:effectLst/>
                <a:latin typeface="Prompt" panose="00000500000000000000" pitchFamily="2" charset="-34"/>
                <a:cs typeface="Prompt" panose="00000500000000000000" pitchFamily="2" charset="-34"/>
              </a:rPr>
              <a:t>ก</a:t>
            </a:r>
            <a:r>
              <a:rPr lang="en-US" sz="1050" b="0" i="0" dirty="0">
                <a:solidFill>
                  <a:srgbClr val="707070"/>
                </a:solidFill>
                <a:effectLst/>
                <a:latin typeface="Prompt" panose="00000500000000000000" pitchFamily="2" charset="-34"/>
                <a:cs typeface="Prompt" panose="00000500000000000000" pitchFamily="2" charset="-34"/>
              </a:rPr>
              <a:t>x</a:t>
            </a:r>
            <a:r>
              <a:rPr lang="th-TH" sz="1050" b="0" i="0" dirty="0">
                <a:solidFill>
                  <a:srgbClr val="707070"/>
                </a:solidFill>
                <a:effectLst/>
                <a:latin typeface="Prompt" panose="00000500000000000000" pitchFamily="2" charset="-34"/>
                <a:cs typeface="Prompt" panose="00000500000000000000" pitchFamily="2" charset="-34"/>
              </a:rPr>
              <a:t>ย</a:t>
            </a:r>
            <a:r>
              <a:rPr lang="en-US" sz="1050" b="0" i="0" dirty="0">
                <a:solidFill>
                  <a:srgbClr val="707070"/>
                </a:solidFill>
                <a:effectLst/>
                <a:latin typeface="Prompt" panose="00000500000000000000" pitchFamily="2" charset="-34"/>
                <a:cs typeface="Prompt" panose="00000500000000000000" pitchFamily="2" charset="-34"/>
              </a:rPr>
              <a:t>x</a:t>
            </a:r>
            <a:r>
              <a:rPr lang="th-TH" sz="1050" b="0" i="0" dirty="0">
                <a:solidFill>
                  <a:srgbClr val="707070"/>
                </a:solidFill>
                <a:effectLst/>
                <a:latin typeface="Prompt" panose="00000500000000000000" pitchFamily="2" charset="-34"/>
                <a:cs typeface="Prompt" panose="00000500000000000000" pitchFamily="2" charset="-34"/>
              </a:rPr>
              <a:t>ส: 45</a:t>
            </a:r>
            <a:r>
              <a:rPr lang="en-US" sz="1050" b="0" i="0" dirty="0">
                <a:solidFill>
                  <a:srgbClr val="707070"/>
                </a:solidFill>
                <a:effectLst/>
                <a:latin typeface="Prompt" panose="00000500000000000000" pitchFamily="2" charset="-34"/>
                <a:cs typeface="Prompt" panose="00000500000000000000" pitchFamily="2" charset="-34"/>
              </a:rPr>
              <a:t>x40x45 cm.</a:t>
            </a:r>
          </a:p>
          <a:p>
            <a:pPr algn="l"/>
            <a:r>
              <a:rPr lang="en-US" sz="1050" b="0" i="0" dirty="0">
                <a:solidFill>
                  <a:srgbClr val="707070"/>
                </a:solidFill>
                <a:effectLst/>
                <a:latin typeface="Prompt" panose="00000500000000000000" pitchFamily="2" charset="-34"/>
                <a:cs typeface="Prompt" panose="00000500000000000000" pitchFamily="2" charset="-34"/>
              </a:rPr>
              <a:t>SKU : 19214670</a:t>
            </a:r>
          </a:p>
          <a:p>
            <a:r>
              <a:rPr lang="th-TH" sz="1050" dirty="0"/>
              <a:t>1680 บาท </a:t>
            </a:r>
            <a:r>
              <a:rPr lang="en-US" sz="1050" dirty="0"/>
              <a:t>x 2</a:t>
            </a:r>
            <a:endParaRPr lang="th-TH" sz="1050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D1C62FB-A1FE-434C-F114-8E7B50373728}"/>
              </a:ext>
            </a:extLst>
          </p:cNvPr>
          <p:cNvSpPr txBox="1"/>
          <p:nvPr/>
        </p:nvSpPr>
        <p:spPr>
          <a:xfrm>
            <a:off x="5049262" y="2432823"/>
            <a:ext cx="3102131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th-TH" sz="1100" b="0" i="0" dirty="0">
                <a:solidFill>
                  <a:srgbClr val="3C3C3D"/>
                </a:solidFill>
                <a:effectLst/>
                <a:latin typeface="Prompt" panose="00000500000000000000" pitchFamily="2" charset="-34"/>
                <a:cs typeface="Prompt" panose="00000500000000000000" pitchFamily="2" charset="-34"/>
              </a:rPr>
              <a:t>โต๊ะทำงาน รุ่น </a:t>
            </a:r>
            <a:r>
              <a:rPr lang="en-US" sz="1100" b="0" i="0" dirty="0">
                <a:solidFill>
                  <a:srgbClr val="3C3C3D"/>
                </a:solidFill>
                <a:effectLst/>
                <a:latin typeface="Prompt" panose="00000500000000000000" pitchFamily="2" charset="-34"/>
                <a:cs typeface="Prompt" panose="00000500000000000000" pitchFamily="2" charset="-34"/>
              </a:rPr>
              <a:t>KC-PLAY COMPACT </a:t>
            </a:r>
            <a:r>
              <a:rPr lang="th-TH" sz="1100" b="0" i="0" dirty="0">
                <a:solidFill>
                  <a:srgbClr val="3C3C3D"/>
                </a:solidFill>
                <a:effectLst/>
                <a:latin typeface="Prompt" panose="00000500000000000000" pitchFamily="2" charset="-34"/>
                <a:cs typeface="Prompt" panose="00000500000000000000" pitchFamily="2" charset="-34"/>
              </a:rPr>
              <a:t>สีลินด์เบิร์ก</a:t>
            </a:r>
          </a:p>
          <a:p>
            <a:pPr algn="l"/>
            <a:r>
              <a:rPr lang="th-TH" sz="1100" b="0" i="0" dirty="0">
                <a:solidFill>
                  <a:srgbClr val="707070"/>
                </a:solidFill>
                <a:effectLst/>
                <a:latin typeface="Prompt" panose="00000500000000000000" pitchFamily="2" charset="-34"/>
                <a:cs typeface="Prompt" panose="00000500000000000000" pitchFamily="2" charset="-34"/>
              </a:rPr>
              <a:t>ก</a:t>
            </a:r>
            <a:r>
              <a:rPr lang="en-US" sz="1100" b="0" i="0" dirty="0">
                <a:solidFill>
                  <a:srgbClr val="707070"/>
                </a:solidFill>
                <a:effectLst/>
                <a:latin typeface="Prompt" panose="00000500000000000000" pitchFamily="2" charset="-34"/>
                <a:cs typeface="Prompt" panose="00000500000000000000" pitchFamily="2" charset="-34"/>
              </a:rPr>
              <a:t>x</a:t>
            </a:r>
            <a:r>
              <a:rPr lang="th-TH" sz="1100" b="0" i="0" dirty="0">
                <a:solidFill>
                  <a:srgbClr val="707070"/>
                </a:solidFill>
                <a:effectLst/>
                <a:latin typeface="Prompt" panose="00000500000000000000" pitchFamily="2" charset="-34"/>
                <a:cs typeface="Prompt" panose="00000500000000000000" pitchFamily="2" charset="-34"/>
              </a:rPr>
              <a:t>ย</a:t>
            </a:r>
            <a:r>
              <a:rPr lang="en-US" sz="1100" b="0" i="0" dirty="0">
                <a:solidFill>
                  <a:srgbClr val="707070"/>
                </a:solidFill>
                <a:effectLst/>
                <a:latin typeface="Prompt" panose="00000500000000000000" pitchFamily="2" charset="-34"/>
                <a:cs typeface="Prompt" panose="00000500000000000000" pitchFamily="2" charset="-34"/>
              </a:rPr>
              <a:t>x</a:t>
            </a:r>
            <a:r>
              <a:rPr lang="th-TH" sz="1100" b="0" i="0" dirty="0">
                <a:solidFill>
                  <a:srgbClr val="707070"/>
                </a:solidFill>
                <a:effectLst/>
                <a:latin typeface="Prompt" panose="00000500000000000000" pitchFamily="2" charset="-34"/>
                <a:cs typeface="Prompt" panose="00000500000000000000" pitchFamily="2" charset="-34"/>
              </a:rPr>
              <a:t>ส: 100</a:t>
            </a:r>
            <a:r>
              <a:rPr lang="en-US" sz="1100" b="0" i="0" dirty="0">
                <a:solidFill>
                  <a:srgbClr val="707070"/>
                </a:solidFill>
                <a:effectLst/>
                <a:latin typeface="Prompt" panose="00000500000000000000" pitchFamily="2" charset="-34"/>
                <a:cs typeface="Prompt" panose="00000500000000000000" pitchFamily="2" charset="-34"/>
              </a:rPr>
              <a:t>x55x83 cm.</a:t>
            </a:r>
          </a:p>
          <a:p>
            <a:pPr algn="l"/>
            <a:r>
              <a:rPr lang="en-US" sz="1100" b="0" i="0" dirty="0">
                <a:solidFill>
                  <a:srgbClr val="707070"/>
                </a:solidFill>
                <a:effectLst/>
                <a:latin typeface="Prompt" panose="00000500000000000000" pitchFamily="2" charset="-34"/>
                <a:cs typeface="Prompt" panose="00000500000000000000" pitchFamily="2" charset="-34"/>
              </a:rPr>
              <a:t>SKU : 19192313</a:t>
            </a:r>
          </a:p>
          <a:p>
            <a:r>
              <a:rPr lang="en-US" sz="1100" dirty="0"/>
              <a:t>1790 </a:t>
            </a:r>
            <a:r>
              <a:rPr lang="th-TH" sz="1100" dirty="0"/>
              <a:t>บาท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7C44A9E9-72BC-E225-E6F4-226E29B16DE8}"/>
              </a:ext>
            </a:extLst>
          </p:cNvPr>
          <p:cNvSpPr txBox="1"/>
          <p:nvPr/>
        </p:nvSpPr>
        <p:spPr>
          <a:xfrm>
            <a:off x="8182020" y="6090465"/>
            <a:ext cx="310344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Index </a:t>
            </a:r>
            <a:r>
              <a:rPr lang="th-TH" sz="1400" b="0" i="0" cap="all" dirty="0">
                <a:solidFill>
                  <a:srgbClr val="000000"/>
                </a:solidFill>
                <a:effectLst/>
                <a:latin typeface="Index"/>
              </a:rPr>
              <a:t>ชั้นวางของ รุ่นวู้ดเด้น สมาร์ทเฟล็กซ์ </a:t>
            </a:r>
            <a:r>
              <a:rPr lang="en-US" sz="1400" b="0" i="0" cap="all" dirty="0">
                <a:solidFill>
                  <a:srgbClr val="000000"/>
                </a:solidFill>
                <a:effectLst/>
                <a:latin typeface="Index"/>
              </a:rPr>
              <a:t>SR_12H </a:t>
            </a:r>
            <a:r>
              <a:rPr lang="th-TH" sz="1400" b="0" i="0" cap="all" dirty="0">
                <a:solidFill>
                  <a:srgbClr val="000000"/>
                </a:solidFill>
                <a:effectLst/>
                <a:latin typeface="Index"/>
              </a:rPr>
              <a:t>ขนาด 180 ซม. - สีธรรมชาติ/ขาว</a:t>
            </a:r>
            <a:br>
              <a:rPr lang="th-TH" sz="1400" dirty="0"/>
            </a:br>
            <a:r>
              <a:rPr lang="th-TH" sz="1400" b="0" i="0" dirty="0">
                <a:solidFill>
                  <a:srgbClr val="383838"/>
                </a:solidFill>
                <a:effectLst/>
                <a:latin typeface="Index"/>
              </a:rPr>
              <a:t>120024009</a:t>
            </a:r>
            <a:r>
              <a:rPr lang="en-US" sz="1400" dirty="0">
                <a:solidFill>
                  <a:srgbClr val="383838"/>
                </a:solidFill>
                <a:latin typeface="Index"/>
              </a:rPr>
              <a:t>/ </a:t>
            </a:r>
            <a:r>
              <a:rPr lang="en-US" sz="1400" dirty="0"/>
              <a:t>8490 </a:t>
            </a:r>
            <a:r>
              <a:rPr lang="th-TH" sz="1400" dirty="0"/>
              <a:t>บาท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54788908-E887-E684-8020-45C8547D31B7}"/>
              </a:ext>
            </a:extLst>
          </p:cNvPr>
          <p:cNvSpPr txBox="1"/>
          <p:nvPr/>
        </p:nvSpPr>
        <p:spPr>
          <a:xfrm>
            <a:off x="242988" y="236509"/>
            <a:ext cx="307007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dirty="0"/>
              <a:t>รวม 34354 บาท ยังไม่รวมฟูก</a:t>
            </a:r>
          </a:p>
        </p:txBody>
      </p:sp>
      <p:graphicFrame>
        <p:nvGraphicFramePr>
          <p:cNvPr id="20" name="Object 19">
            <a:extLst>
              <a:ext uri="{FF2B5EF4-FFF2-40B4-BE49-F238E27FC236}">
                <a16:creationId xmlns:a16="http://schemas.microsoft.com/office/drawing/2014/main" id="{C83CA8A2-CAEA-924E-E11C-BB915025C35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79370886"/>
              </p:ext>
            </p:extLst>
          </p:nvPr>
        </p:nvGraphicFramePr>
        <p:xfrm>
          <a:off x="4554254" y="5558731"/>
          <a:ext cx="1108153" cy="117571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12" imgW="4347720" imgH="4613400" progId="PBrush">
                  <p:embed/>
                </p:oleObj>
              </mc:Choice>
              <mc:Fallback>
                <p:oleObj name="Bitmap Image" r:id="rId12" imgW="4347720" imgH="4613400" progId="PBrush">
                  <p:embed/>
                  <p:pic>
                    <p:nvPicPr>
                      <p:cNvPr id="20" name="Object 19">
                        <a:extLst>
                          <a:ext uri="{FF2B5EF4-FFF2-40B4-BE49-F238E27FC236}">
                            <a16:creationId xmlns:a16="http://schemas.microsoft.com/office/drawing/2014/main" id="{C83CA8A2-CAEA-924E-E11C-BB915025C35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4554254" y="5558731"/>
                        <a:ext cx="1108153" cy="117571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" name="TextBox 21">
            <a:extLst>
              <a:ext uri="{FF2B5EF4-FFF2-40B4-BE49-F238E27FC236}">
                <a16:creationId xmlns:a16="http://schemas.microsoft.com/office/drawing/2014/main" id="{740038E0-4E31-EA06-9395-F0977519FBC6}"/>
              </a:ext>
            </a:extLst>
          </p:cNvPr>
          <p:cNvSpPr txBox="1"/>
          <p:nvPr/>
        </p:nvSpPr>
        <p:spPr>
          <a:xfrm>
            <a:off x="3275074" y="5138592"/>
            <a:ext cx="298348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th-TH" sz="1200" b="0" i="0" dirty="0">
                <a:solidFill>
                  <a:srgbClr val="3C3C3D"/>
                </a:solidFill>
                <a:effectLst/>
                <a:latin typeface="Prompt" panose="00000500000000000000" pitchFamily="2" charset="-34"/>
                <a:cs typeface="Prompt" panose="00000500000000000000" pitchFamily="2" charset="-34"/>
              </a:rPr>
              <a:t>สตูลและม้านั่ง รุ่น </a:t>
            </a:r>
            <a:r>
              <a:rPr lang="en-US" sz="1200" b="0" i="0" dirty="0" err="1">
                <a:solidFill>
                  <a:srgbClr val="3C3C3D"/>
                </a:solidFill>
                <a:effectLst/>
                <a:latin typeface="Prompt" panose="00000500000000000000" pitchFamily="2" charset="-34"/>
                <a:cs typeface="Prompt" panose="00000500000000000000" pitchFamily="2" charset="-34"/>
              </a:rPr>
              <a:t>Poto</a:t>
            </a:r>
            <a:r>
              <a:rPr lang="en-US" sz="1200" b="0" i="0" dirty="0">
                <a:solidFill>
                  <a:srgbClr val="3C3C3D"/>
                </a:solidFill>
                <a:effectLst/>
                <a:latin typeface="Prompt" panose="00000500000000000000" pitchFamily="2" charset="-34"/>
                <a:cs typeface="Prompt" panose="00000500000000000000" pitchFamily="2" charset="-34"/>
              </a:rPr>
              <a:t>-B </a:t>
            </a:r>
            <a:r>
              <a:rPr lang="th-TH" sz="1200" b="0" i="0" dirty="0">
                <a:solidFill>
                  <a:srgbClr val="3C3C3D"/>
                </a:solidFill>
                <a:effectLst/>
                <a:latin typeface="Prompt" panose="00000500000000000000" pitchFamily="2" charset="-34"/>
                <a:cs typeface="Prompt" panose="00000500000000000000" pitchFamily="2" charset="-34"/>
              </a:rPr>
              <a:t>สีโอ๊ค</a:t>
            </a:r>
          </a:p>
          <a:p>
            <a:pPr algn="l"/>
            <a:r>
              <a:rPr lang="th-TH" sz="1200" b="0" i="0" dirty="0">
                <a:solidFill>
                  <a:srgbClr val="707070"/>
                </a:solidFill>
                <a:effectLst/>
                <a:latin typeface="Prompt" panose="00000500000000000000" pitchFamily="2" charset="-34"/>
                <a:cs typeface="Prompt" panose="00000500000000000000" pitchFamily="2" charset="-34"/>
              </a:rPr>
              <a:t>ก</a:t>
            </a:r>
            <a:r>
              <a:rPr lang="en-US" sz="1200" b="0" i="0" dirty="0">
                <a:solidFill>
                  <a:srgbClr val="707070"/>
                </a:solidFill>
                <a:effectLst/>
                <a:latin typeface="Prompt" panose="00000500000000000000" pitchFamily="2" charset="-34"/>
                <a:cs typeface="Prompt" panose="00000500000000000000" pitchFamily="2" charset="-34"/>
              </a:rPr>
              <a:t>x</a:t>
            </a:r>
            <a:r>
              <a:rPr lang="th-TH" sz="1200" b="0" i="0" dirty="0">
                <a:solidFill>
                  <a:srgbClr val="707070"/>
                </a:solidFill>
                <a:effectLst/>
                <a:latin typeface="Prompt" panose="00000500000000000000" pitchFamily="2" charset="-34"/>
                <a:cs typeface="Prompt" panose="00000500000000000000" pitchFamily="2" charset="-34"/>
              </a:rPr>
              <a:t>ย</a:t>
            </a:r>
            <a:r>
              <a:rPr lang="en-US" sz="1200" b="0" i="0" dirty="0">
                <a:solidFill>
                  <a:srgbClr val="707070"/>
                </a:solidFill>
                <a:effectLst/>
                <a:latin typeface="Prompt" panose="00000500000000000000" pitchFamily="2" charset="-34"/>
                <a:cs typeface="Prompt" panose="00000500000000000000" pitchFamily="2" charset="-34"/>
              </a:rPr>
              <a:t>x</a:t>
            </a:r>
            <a:r>
              <a:rPr lang="th-TH" sz="1200" b="0" i="0" dirty="0">
                <a:solidFill>
                  <a:srgbClr val="707070"/>
                </a:solidFill>
                <a:effectLst/>
                <a:latin typeface="Prompt" panose="00000500000000000000" pitchFamily="2" charset="-34"/>
                <a:cs typeface="Prompt" panose="00000500000000000000" pitchFamily="2" charset="-34"/>
              </a:rPr>
              <a:t>ส: 35</a:t>
            </a:r>
            <a:r>
              <a:rPr lang="en-US" sz="1200" b="0" i="0" dirty="0">
                <a:solidFill>
                  <a:srgbClr val="707070"/>
                </a:solidFill>
                <a:effectLst/>
                <a:latin typeface="Prompt" panose="00000500000000000000" pitchFamily="2" charset="-34"/>
                <a:cs typeface="Prompt" panose="00000500000000000000" pitchFamily="2" charset="-34"/>
              </a:rPr>
              <a:t>x35x39 cm.</a:t>
            </a:r>
          </a:p>
          <a:p>
            <a:pPr algn="l"/>
            <a:r>
              <a:rPr lang="en-US" sz="1200" b="0" i="0" dirty="0">
                <a:solidFill>
                  <a:srgbClr val="707070"/>
                </a:solidFill>
                <a:effectLst/>
                <a:latin typeface="Prompt" panose="00000500000000000000" pitchFamily="2" charset="-34"/>
                <a:cs typeface="Prompt" panose="00000500000000000000" pitchFamily="2" charset="-34"/>
              </a:rPr>
              <a:t>SKU : 19208265</a:t>
            </a:r>
          </a:p>
          <a:p>
            <a:pPr algn="l"/>
            <a:r>
              <a:rPr lang="en-US" sz="1200" b="0" i="0" dirty="0">
                <a:solidFill>
                  <a:srgbClr val="707070"/>
                </a:solidFill>
                <a:effectLst/>
                <a:latin typeface="Prompt" panose="00000500000000000000" pitchFamily="2" charset="-34"/>
                <a:cs typeface="Prompt" panose="00000500000000000000" pitchFamily="2" charset="-34"/>
              </a:rPr>
              <a:t>1050 </a:t>
            </a:r>
            <a:r>
              <a:rPr lang="th-TH" sz="1200" b="0" i="0" dirty="0">
                <a:solidFill>
                  <a:srgbClr val="707070"/>
                </a:solidFill>
                <a:effectLst/>
                <a:latin typeface="Prompt" panose="00000500000000000000" pitchFamily="2" charset="-34"/>
                <a:cs typeface="Prompt" panose="00000500000000000000" pitchFamily="2" charset="-34"/>
              </a:rPr>
              <a:t>บาท</a:t>
            </a:r>
            <a:endParaRPr lang="en-US" sz="1200" b="0" i="0" dirty="0">
              <a:solidFill>
                <a:srgbClr val="707070"/>
              </a:solidFill>
              <a:effectLst/>
              <a:latin typeface="Prompt" panose="00000500000000000000" pitchFamily="2" charset="-34"/>
              <a:cs typeface="Prompt" panose="00000500000000000000" pitchFamily="2" charset="-34"/>
            </a:endParaRPr>
          </a:p>
        </p:txBody>
      </p:sp>
      <p:graphicFrame>
        <p:nvGraphicFramePr>
          <p:cNvPr id="23" name="Object 22">
            <a:extLst>
              <a:ext uri="{FF2B5EF4-FFF2-40B4-BE49-F238E27FC236}">
                <a16:creationId xmlns:a16="http://schemas.microsoft.com/office/drawing/2014/main" id="{6CC699BD-FF7D-2B2D-787B-99E490E1A5D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11518311"/>
              </p:ext>
            </p:extLst>
          </p:nvPr>
        </p:nvGraphicFramePr>
        <p:xfrm>
          <a:off x="8953805" y="605242"/>
          <a:ext cx="1420026" cy="203804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14" imgW="4996080" imgH="7157160" progId="PBrush">
                  <p:embed/>
                </p:oleObj>
              </mc:Choice>
              <mc:Fallback>
                <p:oleObj name="Bitmap Image" r:id="rId14" imgW="4996080" imgH="7157160" progId="PBrush">
                  <p:embed/>
                  <p:pic>
                    <p:nvPicPr>
                      <p:cNvPr id="23" name="Object 22">
                        <a:extLst>
                          <a:ext uri="{FF2B5EF4-FFF2-40B4-BE49-F238E27FC236}">
                            <a16:creationId xmlns:a16="http://schemas.microsoft.com/office/drawing/2014/main" id="{6CC699BD-FF7D-2B2D-787B-99E490E1A5D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8953805" y="605242"/>
                        <a:ext cx="1420026" cy="203804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5" name="TextBox 24">
            <a:extLst>
              <a:ext uri="{FF2B5EF4-FFF2-40B4-BE49-F238E27FC236}">
                <a16:creationId xmlns:a16="http://schemas.microsoft.com/office/drawing/2014/main" id="{B6B85CD7-3A0A-0B05-D137-43CBA8F29C96}"/>
              </a:ext>
            </a:extLst>
          </p:cNvPr>
          <p:cNvSpPr txBox="1"/>
          <p:nvPr/>
        </p:nvSpPr>
        <p:spPr>
          <a:xfrm>
            <a:off x="10179353" y="718084"/>
            <a:ext cx="1954313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th-TH" sz="1600" b="0" cap="all" dirty="0">
                <a:solidFill>
                  <a:srgbClr val="000000"/>
                </a:solidFill>
                <a:effectLst/>
              </a:rPr>
              <a:t>เก้าอี้ทานอาหาร รุ่นคานเทล - สีขาว/สีธรรมชาติ</a:t>
            </a:r>
          </a:p>
          <a:p>
            <a:pPr algn="l"/>
            <a:r>
              <a:rPr lang="th-TH" sz="1600" b="0" i="0" dirty="0">
                <a:solidFill>
                  <a:srgbClr val="000000"/>
                </a:solidFill>
                <a:effectLst/>
                <a:latin typeface="Index"/>
              </a:rPr>
              <a:t>ราคาสิ้นสุดวันที่ 16 พฤศจิกายน 2565</a:t>
            </a:r>
          </a:p>
          <a:p>
            <a:r>
              <a:rPr lang="th-TH" sz="1600" dirty="0">
                <a:solidFill>
                  <a:srgbClr val="FF0000"/>
                </a:solidFill>
                <a:effectLst/>
              </a:rPr>
              <a:t>ราคาพิเศษ</a:t>
            </a:r>
          </a:p>
          <a:p>
            <a:r>
              <a:rPr lang="th-TH" sz="1600" b="1" dirty="0">
                <a:solidFill>
                  <a:srgbClr val="FE0000"/>
                </a:solidFill>
                <a:effectLst/>
              </a:rPr>
              <a:t>599.-</a:t>
            </a:r>
          </a:p>
        </p:txBody>
      </p:sp>
    </p:spTree>
    <p:extLst>
      <p:ext uri="{BB962C8B-B14F-4D97-AF65-F5344CB8AC3E}">
        <p14:creationId xmlns:p14="http://schemas.microsoft.com/office/powerpoint/2010/main" val="42571033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>
            <a:extLst>
              <a:ext uri="{FF2B5EF4-FFF2-40B4-BE49-F238E27FC236}">
                <a16:creationId xmlns:a16="http://schemas.microsoft.com/office/drawing/2014/main" id="{715F7D87-39C8-1532-4314-BA9E71FFCAA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36602645"/>
              </p:ext>
            </p:extLst>
          </p:nvPr>
        </p:nvGraphicFramePr>
        <p:xfrm>
          <a:off x="8427784" y="82814"/>
          <a:ext cx="3764216" cy="377195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2" imgW="8312760" imgH="8312760" progId="PBrush">
                  <p:embed/>
                </p:oleObj>
              </mc:Choice>
              <mc:Fallback>
                <p:oleObj name="Bitmap Image" r:id="rId2" imgW="8312760" imgH="8312760" progId="PBrush">
                  <p:embed/>
                  <p:pic>
                    <p:nvPicPr>
                      <p:cNvPr id="4" name="Object 3">
                        <a:extLst>
                          <a:ext uri="{FF2B5EF4-FFF2-40B4-BE49-F238E27FC236}">
                            <a16:creationId xmlns:a16="http://schemas.microsoft.com/office/drawing/2014/main" id="{715F7D87-39C8-1532-4314-BA9E71FFCAA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8427784" y="82814"/>
                        <a:ext cx="3764216" cy="377195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C7069282-2C70-6E0D-5B22-62302ECC290B}"/>
              </a:ext>
            </a:extLst>
          </p:cNvPr>
          <p:cNvSpPr txBox="1"/>
          <p:nvPr/>
        </p:nvSpPr>
        <p:spPr>
          <a:xfrm>
            <a:off x="8538156" y="2893245"/>
            <a:ext cx="311853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th-TH" sz="1600" b="0" i="0" cap="all" dirty="0">
                <a:solidFill>
                  <a:srgbClr val="000000"/>
                </a:solidFill>
                <a:effectLst/>
                <a:latin typeface="Index"/>
              </a:rPr>
              <a:t>โซฟาหนังสังเคราะห์ รุ่นบ็อบบี้ 3 ที่นั่ง – สีน้ำตาลเข้ม</a:t>
            </a:r>
            <a:br>
              <a:rPr lang="th-TH" sz="1600" dirty="0"/>
            </a:br>
            <a:r>
              <a:rPr lang="th-TH" sz="1600" b="0" i="0" dirty="0">
                <a:solidFill>
                  <a:srgbClr val="383838"/>
                </a:solidFill>
                <a:effectLst/>
                <a:latin typeface="Index"/>
              </a:rPr>
              <a:t>120017653/ </a:t>
            </a:r>
            <a:r>
              <a:rPr lang="th-TH" sz="1600" cap="all" dirty="0">
                <a:solidFill>
                  <a:srgbClr val="000000"/>
                </a:solidFill>
                <a:latin typeface="Index"/>
              </a:rPr>
              <a:t>9990 บาท</a:t>
            </a:r>
            <a:endParaRPr lang="th-TH" sz="1600" b="0" i="0" cap="all" dirty="0">
              <a:solidFill>
                <a:srgbClr val="000000"/>
              </a:solidFill>
              <a:effectLst/>
              <a:latin typeface="Index"/>
            </a:endParaRPr>
          </a:p>
        </p:txBody>
      </p:sp>
      <p:pic>
        <p:nvPicPr>
          <p:cNvPr id="5124" name="Picture 4" descr="ชุดโฮมเอ็นเตอร์เทนเมนท์ รุ่นลักซ์ลิฟวิ่ง ขนาด 2.4 เมตร - สีหินอ่อน/เทาเข้ม พร้อมโต๊ะกลาง รุ่นเพลย์2 ขนาด 120 ซม. - สีดำ ราคาพิเศษ!">
            <a:extLst>
              <a:ext uri="{FF2B5EF4-FFF2-40B4-BE49-F238E27FC236}">
                <a16:creationId xmlns:a16="http://schemas.microsoft.com/office/drawing/2014/main" id="{EEDB8EC3-9A57-A1F1-C55C-8CE19E30B2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8346" y="0"/>
            <a:ext cx="5990111" cy="59901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A74F7A5A-FD04-069F-A3C0-D6BB7C56E565}"/>
              </a:ext>
            </a:extLst>
          </p:cNvPr>
          <p:cNvSpPr txBox="1"/>
          <p:nvPr/>
        </p:nvSpPr>
        <p:spPr>
          <a:xfrm>
            <a:off x="345708" y="5482279"/>
            <a:ext cx="5750292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th-TH" sz="1200" b="0" cap="all" dirty="0">
                <a:solidFill>
                  <a:srgbClr val="000000"/>
                </a:solidFill>
                <a:effectLst/>
              </a:rPr>
              <a:t>ชุดโฮมเอ็นเตอร์เทนเมนท์ รุ่นลักซ์ลิฟวิ่ง ขนาด 2.4 เมตร - สีหินอ่อน/เทาเข้ม พร้อมโต๊ะกลาง รุ่นเพลย์2 ขนาด 120 ซม. - สีดำ ราคาพิเศษ!</a:t>
            </a:r>
          </a:p>
          <a:p>
            <a:pPr algn="ctr"/>
            <a:r>
              <a:rPr lang="th-TH" sz="1200" b="0" i="0" dirty="0">
                <a:solidFill>
                  <a:srgbClr val="000000"/>
                </a:solidFill>
                <a:effectLst/>
                <a:latin typeface="Index"/>
              </a:rPr>
              <a:t>ราคาสิ้นสุดวันที่ 16 พฤศจิกายน 2565</a:t>
            </a:r>
          </a:p>
          <a:p>
            <a:r>
              <a:rPr lang="th-TH" sz="1200" dirty="0">
                <a:solidFill>
                  <a:srgbClr val="FF0000"/>
                </a:solidFill>
                <a:effectLst/>
              </a:rPr>
              <a:t>ราคาพิเศษ</a:t>
            </a:r>
          </a:p>
          <a:p>
            <a:r>
              <a:rPr lang="th-TH" sz="1200" b="1" dirty="0">
                <a:solidFill>
                  <a:srgbClr val="FE0000"/>
                </a:solidFill>
                <a:effectLst/>
              </a:rPr>
              <a:t>29,900.-</a:t>
            </a:r>
          </a:p>
          <a:p>
            <a:endParaRPr lang="th-TH" sz="1200" dirty="0"/>
          </a:p>
        </p:txBody>
      </p:sp>
      <p:pic>
        <p:nvPicPr>
          <p:cNvPr id="5126" name="Picture 6" descr="ชุดโต๊ะอาหาร รุ่นเรนาโต้+คานเทล (โต๊ะ 1 + เก้าอี้ 4) - สีธรรมชาติ/ดำ">
            <a:extLst>
              <a:ext uri="{FF2B5EF4-FFF2-40B4-BE49-F238E27FC236}">
                <a16:creationId xmlns:a16="http://schemas.microsoft.com/office/drawing/2014/main" id="{890D068C-06D5-5C30-4202-8D81D0FDA4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92926" y="3478707"/>
            <a:ext cx="3379293" cy="33792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FD10022F-8B21-6CDC-8049-09612ECA116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05793" y="5781067"/>
            <a:ext cx="5494337" cy="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th-TH" altLang="th-TH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r>
              <a:rPr kumimoji="0" lang="th-TH" altLang="th-TH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 </a:t>
            </a:r>
            <a:r>
              <a:rPr kumimoji="0" lang="th-TH" altLang="th-TH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 </a:t>
            </a:r>
            <a:endParaRPr kumimoji="0" lang="th-TH" altLang="th-TH" sz="2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altLang="th-TH" sz="19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Index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th-TH" altLang="th-TH" sz="19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Index"/>
                <a:cs typeface="Angsana New" panose="02020603050405020304" pitchFamily="18" charset="-34"/>
              </a:rPr>
              <a:t>ชุดโต๊ะอาหาร รุ่นเรนาโต้</a:t>
            </a:r>
            <a:r>
              <a:rPr kumimoji="0" lang="th-TH" altLang="th-TH" sz="19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Index"/>
              </a:rPr>
              <a:t>+</a:t>
            </a:r>
            <a:r>
              <a:rPr kumimoji="0" lang="th-TH" altLang="th-TH" sz="19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Index"/>
                <a:cs typeface="Angsana New" panose="02020603050405020304" pitchFamily="18" charset="-34"/>
              </a:rPr>
              <a:t>คานเทล </a:t>
            </a:r>
            <a:r>
              <a:rPr kumimoji="0" lang="th-TH" altLang="th-TH" sz="19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Index"/>
              </a:rPr>
              <a:t>(</a:t>
            </a:r>
            <a:r>
              <a:rPr kumimoji="0" lang="th-TH" altLang="th-TH" sz="19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Index"/>
                <a:cs typeface="Angsana New" panose="02020603050405020304" pitchFamily="18" charset="-34"/>
              </a:rPr>
              <a:t>โต๊ะ </a:t>
            </a:r>
            <a:r>
              <a:rPr kumimoji="0" lang="th-TH" altLang="th-TH" sz="19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Index"/>
              </a:rPr>
              <a:t>1 + </a:t>
            </a:r>
            <a:r>
              <a:rPr kumimoji="0" lang="th-TH" altLang="th-TH" sz="19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Index"/>
                <a:cs typeface="Angsana New" panose="02020603050405020304" pitchFamily="18" charset="-34"/>
              </a:rPr>
              <a:t>เก้าอี้ </a:t>
            </a:r>
            <a:r>
              <a:rPr kumimoji="0" lang="th-TH" altLang="th-TH" sz="19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Index"/>
              </a:rPr>
              <a:t>4) - </a:t>
            </a:r>
            <a:r>
              <a:rPr kumimoji="0" lang="th-TH" altLang="th-TH" sz="19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Index"/>
                <a:cs typeface="Angsana New" panose="02020603050405020304" pitchFamily="18" charset="-34"/>
              </a:rPr>
              <a:t>สีธรรมชาติ</a:t>
            </a:r>
            <a:r>
              <a:rPr kumimoji="0" lang="th-TH" altLang="th-TH" sz="19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Index"/>
              </a:rPr>
              <a:t>/</a:t>
            </a:r>
            <a:r>
              <a:rPr kumimoji="0" lang="th-TH" altLang="th-TH" sz="19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Index"/>
                <a:cs typeface="Angsana New" panose="02020603050405020304" pitchFamily="18" charset="-34"/>
              </a:rPr>
              <a:t>ดำ</a:t>
            </a:r>
            <a:endParaRPr kumimoji="0" lang="th-TH" altLang="th-TH" sz="19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Index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h-TH" altLang="th-TH" sz="1200" b="0" i="0" u="none" strike="noStrike" cap="none" normalizeH="0" baseline="0" dirty="0">
                <a:ln>
                  <a:noFill/>
                </a:ln>
                <a:solidFill>
                  <a:srgbClr val="212529"/>
                </a:solidFill>
                <a:effectLst/>
                <a:latin typeface="Index"/>
                <a:cs typeface="Angsana New" panose="02020603050405020304" pitchFamily="18" charset="-34"/>
              </a:rPr>
              <a:t>ราคา</a:t>
            </a:r>
            <a:endParaRPr kumimoji="0" lang="th-TH" altLang="th-TH" sz="1200" b="0" i="0" u="none" strike="noStrike" cap="none" normalizeH="0" baseline="0" dirty="0">
              <a:ln>
                <a:noFill/>
              </a:ln>
              <a:solidFill>
                <a:srgbClr val="212529"/>
              </a:solidFill>
              <a:effectLst/>
              <a:latin typeface="Index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h-TH" altLang="th-TH" sz="13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Index"/>
              </a:rPr>
              <a:t>6,990.-</a:t>
            </a:r>
            <a:endParaRPr kumimoji="0" lang="th-TH" altLang="th-TH" sz="2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5134" name="Picture 14" descr="ชุดโต๊ะอาหาร รุ่นเรนาโต้+คานเทล (โต๊ะ 1 + เก้าอี้ 4) - สีธรรมชาติ/ดำ">
            <a:extLst>
              <a:ext uri="{FF2B5EF4-FFF2-40B4-BE49-F238E27FC236}">
                <a16:creationId xmlns:a16="http://schemas.microsoft.com/office/drawing/2014/main" id="{7EB32073-77CA-5E38-F355-07183651E5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7828" y="5386986"/>
            <a:ext cx="9525" cy="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6" name="Object 15">
            <a:extLst>
              <a:ext uri="{FF2B5EF4-FFF2-40B4-BE49-F238E27FC236}">
                <a16:creationId xmlns:a16="http://schemas.microsoft.com/office/drawing/2014/main" id="{F1BFCBF3-90AC-94FA-C19A-EF7EB990721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31085501"/>
              </p:ext>
            </p:extLst>
          </p:nvPr>
        </p:nvGraphicFramePr>
        <p:xfrm>
          <a:off x="6093582" y="471304"/>
          <a:ext cx="1988830" cy="340601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7" imgW="3965040" imgH="6791400" progId="PBrush">
                  <p:embed/>
                </p:oleObj>
              </mc:Choice>
              <mc:Fallback>
                <p:oleObj name="Bitmap Image" r:id="rId7" imgW="3965040" imgH="6791400" progId="PBrush">
                  <p:embed/>
                  <p:pic>
                    <p:nvPicPr>
                      <p:cNvPr id="16" name="Object 15">
                        <a:extLst>
                          <a:ext uri="{FF2B5EF4-FFF2-40B4-BE49-F238E27FC236}">
                            <a16:creationId xmlns:a16="http://schemas.microsoft.com/office/drawing/2014/main" id="{F1BFCBF3-90AC-94FA-C19A-EF7EB990721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6093582" y="471304"/>
                        <a:ext cx="1988830" cy="340601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" name="TextBox 17">
            <a:extLst>
              <a:ext uri="{FF2B5EF4-FFF2-40B4-BE49-F238E27FC236}">
                <a16:creationId xmlns:a16="http://schemas.microsoft.com/office/drawing/2014/main" id="{3B738B45-7748-9072-4A24-1746481AD9F3}"/>
              </a:ext>
            </a:extLst>
          </p:cNvPr>
          <p:cNvSpPr txBox="1"/>
          <p:nvPr/>
        </p:nvSpPr>
        <p:spPr>
          <a:xfrm>
            <a:off x="5671301" y="3687063"/>
            <a:ext cx="346898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th-TH" sz="1600" b="0" cap="all" dirty="0">
                <a:solidFill>
                  <a:srgbClr val="000000"/>
                </a:solidFill>
                <a:effectLst/>
              </a:rPr>
              <a:t>ตู้ทรงสูง รุ่นแอ็คทิว่า ขนาด 80 เซนติเมตร - สีแอนทราไซต์</a:t>
            </a:r>
          </a:p>
          <a:p>
            <a:r>
              <a:rPr lang="th-TH" sz="1600" dirty="0">
                <a:effectLst/>
              </a:rPr>
              <a:t>ราคา</a:t>
            </a:r>
            <a:r>
              <a:rPr lang="th-TH" sz="1600" dirty="0">
                <a:solidFill>
                  <a:srgbClr val="000000"/>
                </a:solidFill>
                <a:effectLst/>
              </a:rPr>
              <a:t>5,190.- </a:t>
            </a:r>
            <a:r>
              <a:rPr lang="en-US" sz="1600" dirty="0">
                <a:solidFill>
                  <a:srgbClr val="000000"/>
                </a:solidFill>
                <a:effectLst/>
              </a:rPr>
              <a:t>x2</a:t>
            </a:r>
            <a:endParaRPr lang="th-TH" sz="1600" dirty="0">
              <a:solidFill>
                <a:srgbClr val="000000"/>
              </a:solidFill>
              <a:effectLst/>
            </a:endParaRPr>
          </a:p>
        </p:txBody>
      </p:sp>
      <p:graphicFrame>
        <p:nvGraphicFramePr>
          <p:cNvPr id="19" name="Object 18">
            <a:extLst>
              <a:ext uri="{FF2B5EF4-FFF2-40B4-BE49-F238E27FC236}">
                <a16:creationId xmlns:a16="http://schemas.microsoft.com/office/drawing/2014/main" id="{6B9DBA35-131A-B34A-D433-5349AB9A69D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63854315"/>
              </p:ext>
            </p:extLst>
          </p:nvPr>
        </p:nvGraphicFramePr>
        <p:xfrm>
          <a:off x="151797" y="682948"/>
          <a:ext cx="1988830" cy="340601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9" imgW="3965040" imgH="6791400" progId="PBrush">
                  <p:embed/>
                </p:oleObj>
              </mc:Choice>
              <mc:Fallback>
                <p:oleObj name="Bitmap Image" r:id="rId9" imgW="3965040" imgH="6791400" progId="PBrush">
                  <p:embed/>
                  <p:pic>
                    <p:nvPicPr>
                      <p:cNvPr id="19" name="Object 18">
                        <a:extLst>
                          <a:ext uri="{FF2B5EF4-FFF2-40B4-BE49-F238E27FC236}">
                            <a16:creationId xmlns:a16="http://schemas.microsoft.com/office/drawing/2014/main" id="{6B9DBA35-131A-B34A-D433-5349AB9A69D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51797" y="682948"/>
                        <a:ext cx="1988830" cy="340601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" name="TextBox 19">
            <a:extLst>
              <a:ext uri="{FF2B5EF4-FFF2-40B4-BE49-F238E27FC236}">
                <a16:creationId xmlns:a16="http://schemas.microsoft.com/office/drawing/2014/main" id="{2EF4C1DE-1FA9-6FCC-83CC-C3E9DF7EC96B}"/>
              </a:ext>
            </a:extLst>
          </p:cNvPr>
          <p:cNvSpPr txBox="1"/>
          <p:nvPr/>
        </p:nvSpPr>
        <p:spPr>
          <a:xfrm>
            <a:off x="533630" y="4524008"/>
            <a:ext cx="180049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dirty="0"/>
              <a:t>รวม 57260 บาท</a:t>
            </a:r>
          </a:p>
        </p:txBody>
      </p:sp>
    </p:spTree>
    <p:extLst>
      <p:ext uri="{BB962C8B-B14F-4D97-AF65-F5344CB8AC3E}">
        <p14:creationId xmlns:p14="http://schemas.microsoft.com/office/powerpoint/2010/main" val="196614181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175</TotalTime>
  <Words>444</Words>
  <Application>Microsoft Office PowerPoint</Application>
  <PresentationFormat>Widescreen</PresentationFormat>
  <Paragraphs>60</Paragraphs>
  <Slides>3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Index</vt:lpstr>
      <vt:lpstr>Prompt</vt:lpstr>
      <vt:lpstr>Office Theme</vt:lpstr>
      <vt:lpstr>Bitmap Image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Aey Sakundejpaiboon</dc:creator>
  <cp:lastModifiedBy>Aey Sakundejpaiboon</cp:lastModifiedBy>
  <cp:revision>1</cp:revision>
  <dcterms:created xsi:type="dcterms:W3CDTF">2022-11-03T06:33:41Z</dcterms:created>
  <dcterms:modified xsi:type="dcterms:W3CDTF">2022-11-03T09:29:10Z</dcterms:modified>
</cp:coreProperties>
</file>