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2" d="100"/>
          <a:sy n="72" d="100"/>
        </p:scale>
        <p:origin x="744" y="4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ey Sakundejpaiboon" userId="1e9d4b6231b548ad" providerId="LiveId" clId="{86B6CCDB-5D45-46DD-AD30-2BBD56EE2BC9}"/>
    <pc:docChg chg="custSel modSld">
      <pc:chgData name="Aey Sakundejpaiboon" userId="1e9d4b6231b548ad" providerId="LiveId" clId="{86B6CCDB-5D45-46DD-AD30-2BBD56EE2BC9}" dt="2022-11-28T10:31:43.645" v="4" actId="1076"/>
      <pc:docMkLst>
        <pc:docMk/>
      </pc:docMkLst>
      <pc:sldChg chg="delSp modSp mod">
        <pc:chgData name="Aey Sakundejpaiboon" userId="1e9d4b6231b548ad" providerId="LiveId" clId="{86B6CCDB-5D45-46DD-AD30-2BBD56EE2BC9}" dt="2022-11-28T10:30:34.178" v="3" actId="1076"/>
        <pc:sldMkLst>
          <pc:docMk/>
          <pc:sldMk cId="651669678" sldId="256"/>
        </pc:sldMkLst>
        <pc:spChg chg="del">
          <ac:chgData name="Aey Sakundejpaiboon" userId="1e9d4b6231b548ad" providerId="LiveId" clId="{86B6CCDB-5D45-46DD-AD30-2BBD56EE2BC9}" dt="2022-11-28T10:30:26.195" v="1" actId="478"/>
          <ac:spMkLst>
            <pc:docMk/>
            <pc:sldMk cId="651669678" sldId="256"/>
            <ac:spMk id="7" creationId="{E5293578-19E6-6C87-9A83-299CEC99B5A4}"/>
          </ac:spMkLst>
        </pc:spChg>
        <pc:spChg chg="mod">
          <ac:chgData name="Aey Sakundejpaiboon" userId="1e9d4b6231b548ad" providerId="LiveId" clId="{86B6CCDB-5D45-46DD-AD30-2BBD56EE2BC9}" dt="2022-11-28T10:30:31.663" v="2" actId="1076"/>
          <ac:spMkLst>
            <pc:docMk/>
            <pc:sldMk cId="651669678" sldId="256"/>
            <ac:spMk id="8" creationId="{69B48C78-139B-7F91-D40E-8972DA22055D}"/>
          </ac:spMkLst>
        </pc:spChg>
        <pc:graphicFrameChg chg="del">
          <ac:chgData name="Aey Sakundejpaiboon" userId="1e9d4b6231b548ad" providerId="LiveId" clId="{86B6CCDB-5D45-46DD-AD30-2BBD56EE2BC9}" dt="2022-11-28T10:30:23.337" v="0" actId="478"/>
          <ac:graphicFrameMkLst>
            <pc:docMk/>
            <pc:sldMk cId="651669678" sldId="256"/>
            <ac:graphicFrameMk id="13" creationId="{7F315921-A1F3-E1EC-48E2-CCF9BE6B3832}"/>
          </ac:graphicFrameMkLst>
        </pc:graphicFrameChg>
        <pc:graphicFrameChg chg="mod">
          <ac:chgData name="Aey Sakundejpaiboon" userId="1e9d4b6231b548ad" providerId="LiveId" clId="{86B6CCDB-5D45-46DD-AD30-2BBD56EE2BC9}" dt="2022-11-28T10:30:34.178" v="3" actId="1076"/>
          <ac:graphicFrameMkLst>
            <pc:docMk/>
            <pc:sldMk cId="651669678" sldId="256"/>
            <ac:graphicFrameMk id="14" creationId="{8147C186-A1B0-FD5B-64B2-D0AA0D39F8E3}"/>
          </ac:graphicFrameMkLst>
        </pc:graphicFrameChg>
      </pc:sldChg>
      <pc:sldChg chg="modSp mod">
        <pc:chgData name="Aey Sakundejpaiboon" userId="1e9d4b6231b548ad" providerId="LiveId" clId="{86B6CCDB-5D45-46DD-AD30-2BBD56EE2BC9}" dt="2022-11-28T10:31:43.645" v="4" actId="1076"/>
        <pc:sldMkLst>
          <pc:docMk/>
          <pc:sldMk cId="4257103335" sldId="259"/>
        </pc:sldMkLst>
        <pc:spChg chg="mod">
          <ac:chgData name="Aey Sakundejpaiboon" userId="1e9d4b6231b548ad" providerId="LiveId" clId="{86B6CCDB-5D45-46DD-AD30-2BBD56EE2BC9}" dt="2022-11-28T10:31:43.645" v="4" actId="1076"/>
          <ac:spMkLst>
            <pc:docMk/>
            <pc:sldMk cId="4257103335" sldId="259"/>
            <ac:spMk id="13" creationId="{2208F8F1-3C5D-2876-887A-58314BA8EB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BF0F6-5485-1E05-D176-6902021C1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2E8CD3-1405-0B96-ED8A-60FD3E382B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9FF73C-0EB2-F91B-D6AC-1EA46C31C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3EA42-8EDE-76B6-30FA-C17DC0843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A4A9A4-4C7C-B116-DC72-BBE55C990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14962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A09FA-AFB3-2A01-04A5-D9EB2C268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7034BB-6804-1487-FB7C-8C5879286A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6D83AD-38FB-1234-412D-B5E02350E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DA862B-2883-3072-286D-DFE524F8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80DD03-2379-1314-5A50-6A0CCCB26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24535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13187-6DFF-ECC4-B584-7E75A2D57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193334-99FB-5711-95BF-75012C2CD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EC6DE0-74DC-799D-E2C1-3B579E018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F10C0B-278B-F070-3FC2-D94C1EF3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270C1-5B1E-345D-DDE3-AFB3E578A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8131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8BB9A-0779-F6D4-45A6-6FB775A4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7215BE-1203-1DD8-89F1-BCF6667837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87EEC7-423E-000F-A230-EB5EFD1313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03230B-24F0-820C-FDCF-469B3E3F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EBA497-2E57-6981-246C-3091C7D6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160A1-D8CD-98A1-1BD4-BE2ECD38A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01104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F79D5-442B-ECB3-116D-0971EBE8B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5A84ED-FFDD-E1F9-8D54-4F3DE11C7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670E27-DBE5-5ECE-B624-0A9DF8E4B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4DFFB0-5265-6909-C457-328D4B23C8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F4B13-FCFF-DE5C-5AF1-A1CD80F032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AC4A64-6CEC-38EE-118F-B72A50D3E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4B7013-2158-6D57-D0F4-BB4868AA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F23B1F-E50E-6A28-CA16-15DA8DB25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60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717D43-A89E-A10F-1C81-0B93E764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A5EB14-F268-C873-AECB-37653C4C2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0D159C-9C62-EE92-CA1C-BCD3716D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1C42A6-AAC3-207D-EE2E-A36281168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324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99ED53-609B-B252-9F44-9675FEAB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9CA08F-AA62-A40A-3890-325DCE6372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6BE120-FB07-E0E0-82A8-BDB6287CC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952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D49E-D596-68C7-E907-4B0FD4013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65D5F-F2B1-ED78-D08F-75ED8F8DA5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91BEFD-5CCE-B8A5-75BA-69CCECF95D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EA089A-AD42-EBDF-8F15-9ECD7A62D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6DE130-CDF5-6976-D196-D187EF52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E65576-BE18-BD48-C645-38B195AFA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15587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6333B-E144-6F2A-5210-520AC90BA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1A39DA-0CBC-2B64-4DEA-8D42700BFF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E529F-6FA8-DD1E-C9FB-6B1DC3DE3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AFB847-C814-DF32-5D0C-D095909D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6DA1DE-E25D-4311-AC0A-12D6FAE5E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5C1318-1591-887A-4C01-A3BC183CF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23694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FB8DA-C7BF-0075-C964-12F27A12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BF7701-A3E5-27BD-750B-10CE1EE05B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282C6A-1D3F-9829-CE81-F33A7BD42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83C5A3-A4AF-CECF-FE8B-0C11BA85A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CE145F-FB6F-699F-CEBA-2E8C5B6ED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99753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C82029-E51B-1522-BD2A-68CCAB3E15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D3832-1EAC-8408-A3BF-019089A6F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69F6C-C46A-D2EF-B9FE-762325107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C8E6A-0A9E-94CA-6EA8-BA37FFAC2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3BE3B0-8A8B-A383-C8A4-D3DFA623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424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DA19651-968E-147C-03E8-BCE2EF02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1421B-894E-7C70-8BCD-BF2E862F9A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8E93B-255C-7975-CB6C-F619474B43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88188-77E9-49EC-BE2D-43B19D6203B1}" type="datetimeFigureOut">
              <a:rPr lang="th-TH" smtClean="0"/>
              <a:t>28/11/65</a:t>
            </a:fld>
            <a:endParaRPr lang="th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F1440-6DF4-8D35-94D5-1D54DDC705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AC1B16-2904-B80C-090F-245E9A5F47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0A1A1-51BB-46A7-A8E6-414FB1C10779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86629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13" Type="http://schemas.openxmlformats.org/officeDocument/2006/relationships/oleObject" Target="../embeddings/oleObject6.bin"/><Relationship Id="rId3" Type="http://schemas.openxmlformats.org/officeDocument/2006/relationships/image" Target="../media/image1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6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.wmf"/><Relationship Id="rId4" Type="http://schemas.openxmlformats.org/officeDocument/2006/relationships/image" Target="../media/image2.jpeg"/><Relationship Id="rId9" Type="http://schemas.openxmlformats.org/officeDocument/2006/relationships/oleObject" Target="../embeddings/oleObject4.bin"/><Relationship Id="rId14" Type="http://schemas.openxmlformats.org/officeDocument/2006/relationships/image" Target="../media/image7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image" Target="../media/image11.jpeg"/><Relationship Id="rId12" Type="http://schemas.openxmlformats.org/officeDocument/2006/relationships/oleObject" Target="../embeddings/oleObject11.bin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wmf"/><Relationship Id="rId11" Type="http://schemas.openxmlformats.org/officeDocument/2006/relationships/image" Target="../media/image13.jpeg"/><Relationship Id="rId5" Type="http://schemas.openxmlformats.org/officeDocument/2006/relationships/oleObject" Target="../embeddings/oleObject8.bin"/><Relationship Id="rId15" Type="http://schemas.openxmlformats.org/officeDocument/2006/relationships/image" Target="../media/image15.wmf"/><Relationship Id="rId10" Type="http://schemas.openxmlformats.org/officeDocument/2006/relationships/oleObject" Target="../embeddings/oleObject10.bin"/><Relationship Id="rId4" Type="http://schemas.openxmlformats.org/officeDocument/2006/relationships/image" Target="../media/image9.wmf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12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6.wmf"/><Relationship Id="rId7" Type="http://schemas.openxmlformats.org/officeDocument/2006/relationships/oleObject" Target="../embeddings/oleObject14.bin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gif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oleObject" Target="../embeddings/oleObject1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30CC7942-ADC2-7D8D-8B8A-E4E8E735DB3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1126935"/>
              </p:ext>
            </p:extLst>
          </p:nvPr>
        </p:nvGraphicFramePr>
        <p:xfrm>
          <a:off x="7930455" y="4786674"/>
          <a:ext cx="3848101" cy="17014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7273800" imgH="3216960" progId="PBrush">
                  <p:embed/>
                </p:oleObj>
              </mc:Choice>
              <mc:Fallback>
                <p:oleObj name="Bitmap Image" r:id="rId2" imgW="7273800" imgH="3216960" progId="PBrush">
                  <p:embed/>
                  <p:pic>
                    <p:nvPicPr>
                      <p:cNvPr id="12" name="Object 11">
                        <a:extLst>
                          <a:ext uri="{FF2B5EF4-FFF2-40B4-BE49-F238E27FC236}">
                            <a16:creationId xmlns:a16="http://schemas.microsoft.com/office/drawing/2014/main" id="{30CC7942-ADC2-7D8D-8B8A-E4E8E735DB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930455" y="4786674"/>
                        <a:ext cx="3848101" cy="17014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4" descr="ชุดวางทีวีและตู้โชว์ รุ่น Contini สีโอ๊ค01">
            <a:extLst>
              <a:ext uri="{FF2B5EF4-FFF2-40B4-BE49-F238E27FC236}">
                <a16:creationId xmlns:a16="http://schemas.microsoft.com/office/drawing/2014/main" id="{2EDC89CD-91E7-96F9-D0F3-A911918E6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131" y="-1413180"/>
            <a:ext cx="6667500" cy="666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3BD3940D-E279-492A-92EF-6BFA3B19467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0187417"/>
              </p:ext>
            </p:extLst>
          </p:nvPr>
        </p:nvGraphicFramePr>
        <p:xfrm>
          <a:off x="2160133" y="3966365"/>
          <a:ext cx="4439001" cy="243629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7589520" imgH="4164840" progId="PBrush">
                  <p:embed/>
                </p:oleObj>
              </mc:Choice>
              <mc:Fallback>
                <p:oleObj name="Bitmap Image" r:id="rId5" imgW="7589520" imgH="4164840" progId="PBrush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3BD3940D-E279-492A-92EF-6BFA3B19467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60133" y="3966365"/>
                        <a:ext cx="4439001" cy="243629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487BEB0-DE66-1612-2F34-A31865E45779}"/>
              </a:ext>
            </a:extLst>
          </p:cNvPr>
          <p:cNvSpPr txBox="1"/>
          <p:nvPr/>
        </p:nvSpPr>
        <p:spPr>
          <a:xfrm>
            <a:off x="3287203" y="6219109"/>
            <a:ext cx="3025187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0" i="0" cap="all" dirty="0">
                <a:solidFill>
                  <a:srgbClr val="000000"/>
                </a:solidFill>
                <a:effectLst/>
                <a:latin typeface="Index"/>
              </a:rPr>
              <a:t>Index </a:t>
            </a:r>
            <a:r>
              <a:rPr lang="th-TH" sz="1050" b="0" i="0" cap="all" dirty="0">
                <a:solidFill>
                  <a:srgbClr val="000000"/>
                </a:solidFill>
                <a:effectLst/>
                <a:latin typeface="Index"/>
              </a:rPr>
              <a:t>ชุดโต๊ะอาหาร รุ่นเรนาโต้+คานเทล (โต๊ะ 1+เก้าอี้ 4) - สีธรรมชาติ/ขาว</a:t>
            </a:r>
          </a:p>
          <a:p>
            <a:br>
              <a:rPr lang="th-TH" sz="1050" dirty="0"/>
            </a:br>
            <a:r>
              <a:rPr lang="th-TH" sz="1050" b="0" i="0" dirty="0">
                <a:solidFill>
                  <a:srgbClr val="383838"/>
                </a:solidFill>
                <a:effectLst/>
                <a:latin typeface="Index"/>
              </a:rPr>
              <a:t>120022715</a:t>
            </a:r>
            <a:r>
              <a:rPr lang="en-US" sz="1050" b="0" i="0" dirty="0">
                <a:solidFill>
                  <a:srgbClr val="383838"/>
                </a:solidFill>
                <a:effectLst/>
                <a:latin typeface="Index"/>
              </a:rPr>
              <a:t>/ 6990 </a:t>
            </a:r>
            <a:r>
              <a:rPr lang="th-TH" sz="1050" b="0" i="0" dirty="0">
                <a:solidFill>
                  <a:srgbClr val="383838"/>
                </a:solidFill>
                <a:effectLst/>
                <a:latin typeface="Index"/>
              </a:rPr>
              <a:t>บาท</a:t>
            </a:r>
            <a:endParaRPr lang="th-TH" sz="105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AA14AE-34E6-3B2D-39C6-A7D6A42F4DA7}"/>
              </a:ext>
            </a:extLst>
          </p:cNvPr>
          <p:cNvSpPr txBox="1"/>
          <p:nvPr/>
        </p:nvSpPr>
        <p:spPr>
          <a:xfrm>
            <a:off x="2239277" y="3643199"/>
            <a:ext cx="4299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ชุดวางทีวีและตู้โชว์ 280 ซม. รุ่น </a:t>
            </a:r>
            <a:r>
              <a:rPr lang="en-US" sz="1200" b="0" i="0" dirty="0" err="1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Contini</a:t>
            </a:r>
            <a:r>
              <a:rPr lang="en-US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 </a:t>
            </a:r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สีโอ๊ค พร้อมผนังแขวน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59056293  </a:t>
            </a:r>
            <a:r>
              <a:rPr lang="en-US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W280xD47xH170 </a:t>
            </a:r>
            <a:endParaRPr lang="en-US" sz="1200" b="0" i="0" dirty="0">
              <a:solidFill>
                <a:srgbClr val="70707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  <a:p>
            <a:r>
              <a:rPr lang="th-TH" sz="1200" dirty="0"/>
              <a:t>17500 บาท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95FE9C-34AD-C202-E1D9-3A80377AB7F3}"/>
              </a:ext>
            </a:extLst>
          </p:cNvPr>
          <p:cNvSpPr txBox="1"/>
          <p:nvPr/>
        </p:nvSpPr>
        <p:spPr>
          <a:xfrm>
            <a:off x="379853" y="4992710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35259 บาท</a:t>
            </a:r>
          </a:p>
        </p:txBody>
      </p:sp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147C186-A1B0-FD5B-64B2-D0AA0D39F8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2629991"/>
              </p:ext>
            </p:extLst>
          </p:nvPr>
        </p:nvGraphicFramePr>
        <p:xfrm>
          <a:off x="8409099" y="2846276"/>
          <a:ext cx="3665537" cy="165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665880" imgH="1654200" progId="PBrush">
                  <p:embed/>
                </p:oleObj>
              </mc:Choice>
              <mc:Fallback>
                <p:oleObj name="Bitmap Image" r:id="rId7" imgW="3665880" imgH="1654200" progId="PBrush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8147C186-A1B0-FD5B-64B2-D0AA0D39F8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409099" y="2846276"/>
                        <a:ext cx="3665537" cy="1654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9B48C78-139B-7F91-D40E-8972DA22055D}"/>
              </a:ext>
            </a:extLst>
          </p:cNvPr>
          <p:cNvSpPr txBox="1"/>
          <p:nvPr/>
        </p:nvSpPr>
        <p:spPr>
          <a:xfrm>
            <a:off x="8274297" y="4310862"/>
            <a:ext cx="371980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Index </a:t>
            </a:r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โซฟา </a:t>
            </a:r>
            <a:r>
              <a:rPr lang="en-US" sz="1600" b="0" i="0" cap="all" dirty="0">
                <a:solidFill>
                  <a:srgbClr val="000000"/>
                </a:solidFill>
                <a:effectLst/>
                <a:latin typeface="Index"/>
              </a:rPr>
              <a:t>PVC L-SHAPE </a:t>
            </a:r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ด้านขวา รุ่นจอร์จ - สีน้ำตา</a:t>
            </a:r>
            <a:r>
              <a:rPr lang="th-TH" sz="1600" dirty="0"/>
              <a:t>ล </a:t>
            </a:r>
            <a:br>
              <a:rPr lang="th-TH" sz="1600" dirty="0"/>
            </a:br>
            <a:r>
              <a:rPr lang="th-TH" sz="1600" b="0" i="0" dirty="0">
                <a:solidFill>
                  <a:srgbClr val="383838"/>
                </a:solidFill>
                <a:effectLst/>
                <a:latin typeface="Index"/>
              </a:rPr>
              <a:t>120024423 /6990 บาท ไม่มีของ</a:t>
            </a:r>
            <a:endParaRPr lang="th-TH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9ADA9F-4580-B291-DC4E-84CC4DFF8AEF}"/>
              </a:ext>
            </a:extLst>
          </p:cNvPr>
          <p:cNvSpPr txBox="1"/>
          <p:nvPr/>
        </p:nvSpPr>
        <p:spPr>
          <a:xfrm>
            <a:off x="8785084" y="6110275"/>
            <a:ext cx="32093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พรมปูพื้น รุ่นกรอสซี่ ขนาด 120 </a:t>
            </a:r>
            <a:r>
              <a:rPr lang="en-US" sz="1600" b="0" cap="all" dirty="0">
                <a:solidFill>
                  <a:srgbClr val="000000"/>
                </a:solidFill>
                <a:effectLst/>
              </a:rPr>
              <a:t>X 180 </a:t>
            </a:r>
            <a:r>
              <a:rPr lang="th-TH" sz="1600" b="0" cap="all" dirty="0">
                <a:solidFill>
                  <a:srgbClr val="000000"/>
                </a:solidFill>
                <a:effectLst/>
              </a:rPr>
              <a:t>ซม. - สีครีม</a:t>
            </a:r>
          </a:p>
          <a:p>
            <a:r>
              <a:rPr lang="th-TH" sz="1600" dirty="0">
                <a:effectLst/>
              </a:rPr>
              <a:t>ราคา</a:t>
            </a:r>
            <a:r>
              <a:rPr lang="th-TH" sz="1600" dirty="0">
                <a:solidFill>
                  <a:srgbClr val="000000"/>
                </a:solidFill>
                <a:effectLst/>
              </a:rPr>
              <a:t>1,290.- </a:t>
            </a:r>
            <a:r>
              <a:rPr lang="th-TH" sz="1600" b="0" i="0" dirty="0">
                <a:solidFill>
                  <a:srgbClr val="212529"/>
                </a:solidFill>
                <a:effectLst/>
                <a:latin typeface="Index"/>
              </a:rPr>
              <a:t>รหัสสินค้า 170120830</a:t>
            </a:r>
          </a:p>
        </p:txBody>
      </p:sp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9668D56A-B704-FC34-68BA-1068021E4C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7282721"/>
              </p:ext>
            </p:extLst>
          </p:nvPr>
        </p:nvGraphicFramePr>
        <p:xfrm>
          <a:off x="6731630" y="3899050"/>
          <a:ext cx="1410171" cy="1907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5178960" imgH="6990840" progId="PBrush">
                  <p:embed/>
                </p:oleObj>
              </mc:Choice>
              <mc:Fallback>
                <p:oleObj name="Bitmap Image" r:id="rId9" imgW="5178960" imgH="6990840" progId="PBrush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9668D56A-B704-FC34-68BA-1068021E4C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31630" y="3899050"/>
                        <a:ext cx="1410171" cy="1907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7E12F9A7-52E2-F63F-1B53-9A59FFDDB344}"/>
              </a:ext>
            </a:extLst>
          </p:cNvPr>
          <p:cNvSpPr txBox="1"/>
          <p:nvPr/>
        </p:nvSpPr>
        <p:spPr>
          <a:xfrm>
            <a:off x="6599134" y="5803610"/>
            <a:ext cx="24017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200" b="0" cap="all" dirty="0">
                <a:solidFill>
                  <a:srgbClr val="000000"/>
                </a:solidFill>
                <a:effectLst/>
              </a:rPr>
              <a:t>ต้นไม้ในกระถางพร้อมขาตั้ง รุ่นโอลาฟ - สีเขียว/ขาว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2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200" b="1" dirty="0">
                <a:solidFill>
                  <a:srgbClr val="FE0000"/>
                </a:solidFill>
                <a:effectLst/>
              </a:rPr>
              <a:t>799.-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7283365F-26EB-2876-A5B4-9E162E7032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2691756"/>
              </p:ext>
            </p:extLst>
          </p:nvPr>
        </p:nvGraphicFramePr>
        <p:xfrm>
          <a:off x="787198" y="155970"/>
          <a:ext cx="1355690" cy="37430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1" imgW="1188720" imgH="3283560" progId="PBrush">
                  <p:embed/>
                </p:oleObj>
              </mc:Choice>
              <mc:Fallback>
                <p:oleObj name="Bitmap Image" r:id="rId11" imgW="1188720" imgH="32835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7283365F-26EB-2876-A5B4-9E162E7032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87198" y="155970"/>
                        <a:ext cx="1355690" cy="37430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82EDEF10-3AC8-D220-5A8B-02AD6A7DC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46206"/>
              </p:ext>
            </p:extLst>
          </p:nvPr>
        </p:nvGraphicFramePr>
        <p:xfrm>
          <a:off x="9506600" y="4786706"/>
          <a:ext cx="1470537" cy="8073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3" imgW="7190640" imgH="3948480" progId="PBrush">
                  <p:embed/>
                </p:oleObj>
              </mc:Choice>
              <mc:Fallback>
                <p:oleObj name="Bitmap Image" r:id="rId13" imgW="7190640" imgH="3948480" progId="PBrush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82EDEF10-3AC8-D220-5A8B-02AD6A7DCD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506600" y="4786706"/>
                        <a:ext cx="1470537" cy="8073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CAA92CC8-0A58-67D7-D8A5-148C8A8F8364}"/>
              </a:ext>
            </a:extLst>
          </p:cNvPr>
          <p:cNvSpPr txBox="1"/>
          <p:nvPr/>
        </p:nvSpPr>
        <p:spPr>
          <a:xfrm>
            <a:off x="8911955" y="5557438"/>
            <a:ext cx="28315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800" b="0" cap="all" dirty="0">
                <a:solidFill>
                  <a:srgbClr val="000000"/>
                </a:solidFill>
                <a:effectLst/>
              </a:rPr>
              <a:t>โต๊ะกลาง รุ่นแอสเซน ขนาด 120 ซม.</a:t>
            </a:r>
          </a:p>
          <a:p>
            <a:r>
              <a:rPr lang="th-TH" sz="1800" dirty="0">
                <a:effectLst/>
              </a:rPr>
              <a:t>ราคา </a:t>
            </a:r>
            <a:r>
              <a:rPr lang="th-TH" sz="1800" dirty="0">
                <a:solidFill>
                  <a:srgbClr val="000000"/>
                </a:solidFill>
                <a:effectLst/>
              </a:rPr>
              <a:t>1,690.-</a:t>
            </a:r>
          </a:p>
        </p:txBody>
      </p:sp>
    </p:spTree>
    <p:extLst>
      <p:ext uri="{BB962C8B-B14F-4D97-AF65-F5344CB8AC3E}">
        <p14:creationId xmlns:p14="http://schemas.microsoft.com/office/powerpoint/2010/main" val="65166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ชั้นวางของ รุ่นวู้ดเด้น สมาร์ทเฟล็กซ์ SR_12H ขนาด 180 ซม. - สีธรรมชาติ/ขาว">
            <a:extLst>
              <a:ext uri="{FF2B5EF4-FFF2-40B4-BE49-F238E27FC236}">
                <a16:creationId xmlns:a16="http://schemas.microsoft.com/office/drawing/2014/main" id="{74D8F29B-F84B-1EBF-D3A4-C6286104C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74" y="1554508"/>
            <a:ext cx="5322014" cy="5322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0D5895D3-F9D2-D83D-CDCF-4A53309DC7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2790308"/>
              </p:ext>
            </p:extLst>
          </p:nvPr>
        </p:nvGraphicFramePr>
        <p:xfrm>
          <a:off x="6411004" y="508921"/>
          <a:ext cx="2252959" cy="2507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3815640" imgH="4247640" progId="PBrush">
                  <p:embed/>
                </p:oleObj>
              </mc:Choice>
              <mc:Fallback>
                <p:oleObj name="Bitmap Image" r:id="rId3" imgW="3815640" imgH="424764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0D5895D3-F9D2-D83D-CDCF-4A53309DC7E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11004" y="508921"/>
                        <a:ext cx="2252959" cy="25078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C632D3FE-A327-2540-B05B-E6777D293E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531292"/>
              </p:ext>
            </p:extLst>
          </p:nvPr>
        </p:nvGraphicFramePr>
        <p:xfrm>
          <a:off x="1087159" y="826679"/>
          <a:ext cx="4937125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937760" imgH="2552040" progId="PBrush">
                  <p:embed/>
                </p:oleObj>
              </mc:Choice>
              <mc:Fallback>
                <p:oleObj name="Bitmap Image" r:id="rId5" imgW="4937760" imgH="2552040" progId="PBrush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C632D3FE-A327-2540-B05B-E6777D293E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87159" y="826679"/>
                        <a:ext cx="4937125" cy="2552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0" name="Picture 8" descr="ตู้เสื้อผ้า ขนาด 160 ซม. รุ่น Havin สีไม้อ่อน2">
            <a:extLst>
              <a:ext uri="{FF2B5EF4-FFF2-40B4-BE49-F238E27FC236}">
                <a16:creationId xmlns:a16="http://schemas.microsoft.com/office/drawing/2014/main" id="{3A6EFC9F-112D-0C78-1523-2707A4EC0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834" y="3070712"/>
            <a:ext cx="3898900" cy="389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4AC99EC8-9F36-7D92-07C3-F1A23CA33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2966126"/>
              </p:ext>
            </p:extLst>
          </p:nvPr>
        </p:nvGraphicFramePr>
        <p:xfrm>
          <a:off x="58334" y="1328168"/>
          <a:ext cx="1043532" cy="142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8" imgW="3732480" imgH="5095800" progId="PBrush">
                  <p:embed/>
                </p:oleObj>
              </mc:Choice>
              <mc:Fallback>
                <p:oleObj name="Bitmap Image" r:id="rId8" imgW="3732480" imgH="5095800" progId="PBrush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4AC99EC8-9F36-7D92-07C3-F1A23CA33A2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8334" y="1328168"/>
                        <a:ext cx="1043532" cy="142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7659D39C-6065-E858-32CF-353C45C169A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022629"/>
              </p:ext>
            </p:extLst>
          </p:nvPr>
        </p:nvGraphicFramePr>
        <p:xfrm>
          <a:off x="3659641" y="269664"/>
          <a:ext cx="1043532" cy="142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0" imgW="3732480" imgH="5095800" progId="PBrush">
                  <p:embed/>
                </p:oleObj>
              </mc:Choice>
              <mc:Fallback>
                <p:oleObj name="Bitmap Image" r:id="rId10" imgW="3732480" imgH="5095800" progId="PBrush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7659D39C-6065-E858-32CF-353C45C169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659641" y="269664"/>
                        <a:ext cx="1043532" cy="1424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8" name="Picture 16" descr="โต๊ะเครื่องแป้ง ขนาด 100 ซม. รุ่น Montar สีไม้อ่อน1">
            <a:extLst>
              <a:ext uri="{FF2B5EF4-FFF2-40B4-BE49-F238E27FC236}">
                <a16:creationId xmlns:a16="http://schemas.microsoft.com/office/drawing/2014/main" id="{26C1C680-E140-B17A-D3D5-27FF29B43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330" y="3292176"/>
            <a:ext cx="3677436" cy="3677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1D1A06C-7248-A2E9-76C7-BEC88EE2AB84}"/>
              </a:ext>
            </a:extLst>
          </p:cNvPr>
          <p:cNvSpPr txBox="1"/>
          <p:nvPr/>
        </p:nvSpPr>
        <p:spPr>
          <a:xfrm>
            <a:off x="3741588" y="4215515"/>
            <a:ext cx="3288688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โต๊ะเครื่องแป้ง ขนาด 100 ซม. รุ่น </a:t>
            </a:r>
            <a:r>
              <a:rPr lang="en-US" sz="900" b="0" i="0" dirty="0" err="1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Montar</a:t>
            </a:r>
            <a:r>
              <a:rPr lang="en-US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 </a:t>
            </a:r>
            <a:r>
              <a:rPr lang="th-TH" sz="900" b="0" i="0" dirty="0">
                <a:solidFill>
                  <a:srgbClr val="3C3C3D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สีไม้อ่อน</a:t>
            </a:r>
          </a:p>
          <a:p>
            <a:pPr algn="l"/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ก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ย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</a:t>
            </a:r>
            <a:r>
              <a:rPr lang="th-TH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ส: 100</a:t>
            </a:r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x45x165 cm.</a:t>
            </a:r>
          </a:p>
          <a:p>
            <a:pPr algn="l"/>
            <a:r>
              <a:rPr lang="en-US" sz="900" b="0" i="0" dirty="0">
                <a:solidFill>
                  <a:srgbClr val="707070"/>
                </a:solidFill>
                <a:effectLst/>
                <a:latin typeface="Prompt" panose="020B0502040204020203" pitchFamily="2" charset="-34"/>
                <a:cs typeface="Prompt" panose="020B0502040204020203" pitchFamily="2" charset="-34"/>
              </a:rPr>
              <a:t>SKU : 19154695</a:t>
            </a:r>
          </a:p>
          <a:p>
            <a:r>
              <a:rPr lang="th-TH" sz="1600" dirty="0"/>
              <a:t>4865 บาท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08F8F1-3C5D-2876-887A-58314BA8EBD1}"/>
              </a:ext>
            </a:extLst>
          </p:cNvPr>
          <p:cNvSpPr txBox="1"/>
          <p:nvPr/>
        </p:nvSpPr>
        <p:spPr>
          <a:xfrm>
            <a:off x="2714253" y="6284691"/>
            <a:ext cx="2515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ตู้เสื้อผ้า ขนาด 160 ซม. รุ่น </a:t>
            </a:r>
            <a:r>
              <a:rPr lang="en-US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Havin </a:t>
            </a:r>
            <a:r>
              <a:rPr lang="th-TH" sz="10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160</a:t>
            </a:r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x60x200 cm.</a:t>
            </a:r>
          </a:p>
          <a:p>
            <a:pPr algn="l"/>
            <a:r>
              <a:rPr lang="en-US" sz="10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19209254</a:t>
            </a:r>
          </a:p>
          <a:p>
            <a:r>
              <a:rPr lang="th-TH" sz="1000" dirty="0"/>
              <a:t>6990 บาท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571E2FB-C71F-C6CD-E7A6-08163274C332}"/>
              </a:ext>
            </a:extLst>
          </p:cNvPr>
          <p:cNvSpPr txBox="1"/>
          <p:nvPr/>
        </p:nvSpPr>
        <p:spPr>
          <a:xfrm>
            <a:off x="3555722" y="3315141"/>
            <a:ext cx="24288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เตียงนอน 6 ฟุต รุ่น </a:t>
            </a:r>
            <a:r>
              <a:rPr lang="en-US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Harper </a:t>
            </a:r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190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x215x90 cm.</a:t>
            </a:r>
          </a:p>
          <a:p>
            <a:pPr algn="l"/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19139856</a:t>
            </a:r>
          </a:p>
          <a:p>
            <a:r>
              <a:rPr lang="en-US" sz="1100" dirty="0"/>
              <a:t>7210 </a:t>
            </a:r>
            <a:r>
              <a:rPr lang="th-TH" sz="1100" dirty="0"/>
              <a:t>บาท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603B9F-E1FB-B466-BE2A-195E377402D1}"/>
              </a:ext>
            </a:extLst>
          </p:cNvPr>
          <p:cNvSpPr txBox="1"/>
          <p:nvPr/>
        </p:nvSpPr>
        <p:spPr>
          <a:xfrm>
            <a:off x="4692421" y="192642"/>
            <a:ext cx="2443856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th-TH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ตู้ข้างเตียง ขนาด 45 ซม. รุ่น </a:t>
            </a:r>
            <a:r>
              <a:rPr lang="en-US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Hakone </a:t>
            </a:r>
            <a:r>
              <a:rPr lang="th-TH" sz="105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สีไม้อ่อน</a:t>
            </a:r>
          </a:p>
          <a:p>
            <a:pPr algn="l"/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45</a:t>
            </a:r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x40x45 cm.</a:t>
            </a:r>
          </a:p>
          <a:p>
            <a:pPr algn="l"/>
            <a:r>
              <a:rPr lang="en-US" sz="105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19214670</a:t>
            </a:r>
          </a:p>
          <a:p>
            <a:r>
              <a:rPr lang="th-TH" sz="1050" dirty="0"/>
              <a:t>1680 บาท </a:t>
            </a:r>
            <a:r>
              <a:rPr lang="en-US" sz="1050" dirty="0"/>
              <a:t>x 2</a:t>
            </a:r>
            <a:endParaRPr lang="th-TH" sz="105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D1C62FB-A1FE-434C-F114-8E7B50373728}"/>
              </a:ext>
            </a:extLst>
          </p:cNvPr>
          <p:cNvSpPr txBox="1"/>
          <p:nvPr/>
        </p:nvSpPr>
        <p:spPr>
          <a:xfrm>
            <a:off x="5049262" y="2432823"/>
            <a:ext cx="31021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โต๊ะทำงาน รุ่น </a:t>
            </a:r>
            <a:r>
              <a:rPr lang="en-US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KC-PLAY COMPACT </a:t>
            </a:r>
            <a:r>
              <a:rPr lang="th-TH" sz="11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สีลินด์เบิร์ก</a:t>
            </a:r>
          </a:p>
          <a:p>
            <a:pPr algn="l"/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100</a:t>
            </a:r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x55x83 cm.</a:t>
            </a:r>
          </a:p>
          <a:p>
            <a:pPr algn="l"/>
            <a:r>
              <a:rPr lang="en-US" sz="11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19192313</a:t>
            </a:r>
          </a:p>
          <a:p>
            <a:r>
              <a:rPr lang="en-US" sz="1100" dirty="0"/>
              <a:t>1790 </a:t>
            </a:r>
            <a:r>
              <a:rPr lang="th-TH" sz="1100" dirty="0"/>
              <a:t>บาท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44A9E9-72BC-E225-E6F4-226E29B16DE8}"/>
              </a:ext>
            </a:extLst>
          </p:cNvPr>
          <p:cNvSpPr txBox="1"/>
          <p:nvPr/>
        </p:nvSpPr>
        <p:spPr>
          <a:xfrm>
            <a:off x="8182020" y="6090465"/>
            <a:ext cx="3103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Index </a:t>
            </a:r>
            <a:r>
              <a:rPr lang="th-TH" sz="1400" b="0" i="0" cap="all" dirty="0">
                <a:solidFill>
                  <a:srgbClr val="000000"/>
                </a:solidFill>
                <a:effectLst/>
                <a:latin typeface="Index"/>
              </a:rPr>
              <a:t>ชั้นวางของ รุ่นวู้ดเด้น สมาร์ทเฟล็กซ์ </a:t>
            </a:r>
            <a:r>
              <a:rPr lang="en-US" sz="1400" b="0" i="0" cap="all" dirty="0">
                <a:solidFill>
                  <a:srgbClr val="000000"/>
                </a:solidFill>
                <a:effectLst/>
                <a:latin typeface="Index"/>
              </a:rPr>
              <a:t>SR_12H </a:t>
            </a:r>
            <a:r>
              <a:rPr lang="th-TH" sz="1400" b="0" i="0" cap="all" dirty="0">
                <a:solidFill>
                  <a:srgbClr val="000000"/>
                </a:solidFill>
                <a:effectLst/>
                <a:latin typeface="Index"/>
              </a:rPr>
              <a:t>ขนาด 180 ซม. - สีธรรมชาติ/ขาว</a:t>
            </a:r>
            <a:br>
              <a:rPr lang="th-TH" sz="1400" dirty="0"/>
            </a:br>
            <a:r>
              <a:rPr lang="th-TH" sz="1400" b="0" i="0" dirty="0">
                <a:solidFill>
                  <a:srgbClr val="383838"/>
                </a:solidFill>
                <a:effectLst/>
                <a:latin typeface="Index"/>
              </a:rPr>
              <a:t>120024009</a:t>
            </a:r>
            <a:r>
              <a:rPr lang="en-US" sz="1400" dirty="0">
                <a:solidFill>
                  <a:srgbClr val="383838"/>
                </a:solidFill>
                <a:latin typeface="Index"/>
              </a:rPr>
              <a:t>/ </a:t>
            </a:r>
            <a:r>
              <a:rPr lang="en-US" sz="1400" dirty="0"/>
              <a:t>8490 </a:t>
            </a:r>
            <a:r>
              <a:rPr lang="th-TH" sz="1400" dirty="0"/>
              <a:t>บาท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788908-E887-E684-8020-45C8547D31B7}"/>
              </a:ext>
            </a:extLst>
          </p:cNvPr>
          <p:cNvSpPr txBox="1"/>
          <p:nvPr/>
        </p:nvSpPr>
        <p:spPr>
          <a:xfrm>
            <a:off x="242988" y="236509"/>
            <a:ext cx="3070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34354 บาท ยังไม่รวมฟูก</a:t>
            </a:r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C83CA8A2-CAEA-924E-E11C-BB915025C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9370886"/>
              </p:ext>
            </p:extLst>
          </p:nvPr>
        </p:nvGraphicFramePr>
        <p:xfrm>
          <a:off x="4554254" y="5558731"/>
          <a:ext cx="1108153" cy="11757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2" imgW="4347720" imgH="4613400" progId="PBrush">
                  <p:embed/>
                </p:oleObj>
              </mc:Choice>
              <mc:Fallback>
                <p:oleObj name="Bitmap Image" r:id="rId12" imgW="4347720" imgH="4613400" progId="PBrush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C83CA8A2-CAEA-924E-E11C-BB915025C35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554254" y="5558731"/>
                        <a:ext cx="1108153" cy="11757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740038E0-4E31-EA06-9395-F0977519FBC6}"/>
              </a:ext>
            </a:extLst>
          </p:cNvPr>
          <p:cNvSpPr txBox="1"/>
          <p:nvPr/>
        </p:nvSpPr>
        <p:spPr>
          <a:xfrm>
            <a:off x="3275074" y="5138592"/>
            <a:ext cx="298348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สตูลและม้านั่ง รุ่น </a:t>
            </a:r>
            <a:r>
              <a:rPr lang="en-US" sz="1200" b="0" i="0" dirty="0" err="1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Poto</a:t>
            </a:r>
            <a:r>
              <a:rPr lang="en-US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-B </a:t>
            </a:r>
            <a:r>
              <a:rPr lang="th-TH" sz="1200" b="0" i="0" dirty="0">
                <a:solidFill>
                  <a:srgbClr val="3C3C3D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สีโอ๊ค</a:t>
            </a:r>
          </a:p>
          <a:p>
            <a:pPr algn="l"/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ก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ย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ส: 35</a:t>
            </a:r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x35x39 cm.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SKU : 19208265</a:t>
            </a:r>
          </a:p>
          <a:p>
            <a:pPr algn="l"/>
            <a:r>
              <a:rPr lang="en-US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1050 </a:t>
            </a:r>
            <a:r>
              <a:rPr lang="th-TH" sz="1200" b="0" i="0" dirty="0">
                <a:solidFill>
                  <a:srgbClr val="707070"/>
                </a:solidFill>
                <a:effectLst/>
                <a:latin typeface="Prompt" panose="00000500000000000000" pitchFamily="2" charset="-34"/>
                <a:cs typeface="Prompt" panose="00000500000000000000" pitchFamily="2" charset="-34"/>
              </a:rPr>
              <a:t>บาท</a:t>
            </a:r>
            <a:endParaRPr lang="en-US" sz="1200" b="0" i="0" dirty="0">
              <a:solidFill>
                <a:srgbClr val="707070"/>
              </a:solidFill>
              <a:effectLst/>
              <a:latin typeface="Prompt" panose="00000500000000000000" pitchFamily="2" charset="-34"/>
              <a:cs typeface="Prompt" panose="00000500000000000000" pitchFamily="2" charset="-34"/>
            </a:endParaRP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6CC699BD-FF7D-2B2D-787B-99E490E1A5D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1518311"/>
              </p:ext>
            </p:extLst>
          </p:nvPr>
        </p:nvGraphicFramePr>
        <p:xfrm>
          <a:off x="8953805" y="605242"/>
          <a:ext cx="1420026" cy="20380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14" imgW="4996080" imgH="7157160" progId="PBrush">
                  <p:embed/>
                </p:oleObj>
              </mc:Choice>
              <mc:Fallback>
                <p:oleObj name="Bitmap Image" r:id="rId14" imgW="4996080" imgH="7157160" progId="PBrush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6CC699BD-FF7D-2B2D-787B-99E490E1A5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953805" y="605242"/>
                        <a:ext cx="1420026" cy="20380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6B85CD7-3A0A-0B05-D137-43CBA8F29C96}"/>
              </a:ext>
            </a:extLst>
          </p:cNvPr>
          <p:cNvSpPr txBox="1"/>
          <p:nvPr/>
        </p:nvSpPr>
        <p:spPr>
          <a:xfrm>
            <a:off x="10179353" y="718084"/>
            <a:ext cx="195431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เก้าอี้ทานอาหาร รุ่นคานเทล - สีขาว/สีธรรมชาติ</a:t>
            </a:r>
          </a:p>
          <a:p>
            <a:pPr algn="l"/>
            <a:r>
              <a:rPr lang="th-TH" sz="16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6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600" b="1" dirty="0">
                <a:solidFill>
                  <a:srgbClr val="FE0000"/>
                </a:solidFill>
                <a:effectLst/>
              </a:rPr>
              <a:t>599.-</a:t>
            </a:r>
          </a:p>
        </p:txBody>
      </p:sp>
    </p:spTree>
    <p:extLst>
      <p:ext uri="{BB962C8B-B14F-4D97-AF65-F5344CB8AC3E}">
        <p14:creationId xmlns:p14="http://schemas.microsoft.com/office/powerpoint/2010/main" val="4257103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715F7D87-39C8-1532-4314-BA9E71FFCA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602645"/>
              </p:ext>
            </p:extLst>
          </p:nvPr>
        </p:nvGraphicFramePr>
        <p:xfrm>
          <a:off x="8427784" y="82814"/>
          <a:ext cx="3764216" cy="37719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8312760" imgH="8312760" progId="PBrush">
                  <p:embed/>
                </p:oleObj>
              </mc:Choice>
              <mc:Fallback>
                <p:oleObj name="Bitmap Image" r:id="rId2" imgW="8312760" imgH="8312760" progId="PBrush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715F7D87-39C8-1532-4314-BA9E71FFCA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27784" y="82814"/>
                        <a:ext cx="3764216" cy="37719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C7069282-2C70-6E0D-5B22-62302ECC290B}"/>
              </a:ext>
            </a:extLst>
          </p:cNvPr>
          <p:cNvSpPr txBox="1"/>
          <p:nvPr/>
        </p:nvSpPr>
        <p:spPr>
          <a:xfrm>
            <a:off x="8538156" y="2893245"/>
            <a:ext cx="3118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i="0" cap="all" dirty="0">
                <a:solidFill>
                  <a:srgbClr val="000000"/>
                </a:solidFill>
                <a:effectLst/>
                <a:latin typeface="Index"/>
              </a:rPr>
              <a:t>โซฟาหนังสังเคราะห์ รุ่นบ็อบบี้ 3 ที่นั่ง – สีน้ำตาลเข้ม</a:t>
            </a:r>
            <a:br>
              <a:rPr lang="th-TH" sz="1600" dirty="0"/>
            </a:br>
            <a:r>
              <a:rPr lang="th-TH" sz="1600" b="0" i="0" dirty="0">
                <a:solidFill>
                  <a:srgbClr val="383838"/>
                </a:solidFill>
                <a:effectLst/>
                <a:latin typeface="Index"/>
              </a:rPr>
              <a:t>120017653/ </a:t>
            </a:r>
            <a:r>
              <a:rPr lang="th-TH" sz="1600" cap="all" dirty="0">
                <a:solidFill>
                  <a:srgbClr val="000000"/>
                </a:solidFill>
                <a:latin typeface="Index"/>
              </a:rPr>
              <a:t>9990 บาท</a:t>
            </a:r>
            <a:endParaRPr lang="th-TH" sz="1600" b="0" i="0" cap="all" dirty="0">
              <a:solidFill>
                <a:srgbClr val="000000"/>
              </a:solidFill>
              <a:effectLst/>
              <a:latin typeface="Index"/>
            </a:endParaRPr>
          </a:p>
        </p:txBody>
      </p:sp>
      <p:pic>
        <p:nvPicPr>
          <p:cNvPr id="5124" name="Picture 4" descr="ชุดโฮมเอ็นเตอร์เทนเมนท์ รุ่นลักซ์ลิฟวิ่ง ขนาด 2.4 เมตร - สีหินอ่อน/เทาเข้ม พร้อมโต๊ะกลาง รุ่นเพลย์2 ขนาด 120 ซม. - สีดำ ราคาพิเศษ!">
            <a:extLst>
              <a:ext uri="{FF2B5EF4-FFF2-40B4-BE49-F238E27FC236}">
                <a16:creationId xmlns:a16="http://schemas.microsoft.com/office/drawing/2014/main" id="{EEDB8EC3-9A57-A1F1-C55C-8CE19E30B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346" y="0"/>
            <a:ext cx="5990111" cy="599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4F7A5A-FD04-069F-A3C0-D6BB7C56E565}"/>
              </a:ext>
            </a:extLst>
          </p:cNvPr>
          <p:cNvSpPr txBox="1"/>
          <p:nvPr/>
        </p:nvSpPr>
        <p:spPr>
          <a:xfrm>
            <a:off x="345708" y="5482279"/>
            <a:ext cx="57502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th-TH" sz="1200" b="0" cap="all" dirty="0">
                <a:solidFill>
                  <a:srgbClr val="000000"/>
                </a:solidFill>
                <a:effectLst/>
              </a:rPr>
              <a:t>ชุดโฮมเอ็นเตอร์เทนเมนท์ รุ่นลักซ์ลิฟวิ่ง ขนาด 2.4 เมตร - สีหินอ่อน/เทาเข้ม พร้อมโต๊ะกลาง รุ่นเพลย์2 ขนาด 120 ซม. - สีดำ ราคาพิเศษ!</a:t>
            </a:r>
          </a:p>
          <a:p>
            <a:pPr algn="ctr"/>
            <a:r>
              <a:rPr lang="th-TH" sz="1200" b="0" i="0" dirty="0">
                <a:solidFill>
                  <a:srgbClr val="000000"/>
                </a:solidFill>
                <a:effectLst/>
                <a:latin typeface="Index"/>
              </a:rPr>
              <a:t>ราคาสิ้นสุดวันที่ 16 พฤศจิกายน 2565</a:t>
            </a:r>
          </a:p>
          <a:p>
            <a:r>
              <a:rPr lang="th-TH" sz="1200" dirty="0">
                <a:solidFill>
                  <a:srgbClr val="FF0000"/>
                </a:solidFill>
                <a:effectLst/>
              </a:rPr>
              <a:t>ราคาพิเศษ</a:t>
            </a:r>
          </a:p>
          <a:p>
            <a:r>
              <a:rPr lang="th-TH" sz="1200" b="1" dirty="0">
                <a:solidFill>
                  <a:srgbClr val="FE0000"/>
                </a:solidFill>
                <a:effectLst/>
              </a:rPr>
              <a:t>29,900.-</a:t>
            </a:r>
          </a:p>
          <a:p>
            <a:endParaRPr lang="th-TH" sz="1200" dirty="0"/>
          </a:p>
        </p:txBody>
      </p:sp>
      <p:pic>
        <p:nvPicPr>
          <p:cNvPr id="5126" name="Picture 6" descr="ชุดโต๊ะอาหาร รุ่นเรนาโต้+คานเทล (โต๊ะ 1 + เก้าอี้ 4) - สีธรรมชาติ/ดำ">
            <a:extLst>
              <a:ext uri="{FF2B5EF4-FFF2-40B4-BE49-F238E27FC236}">
                <a16:creationId xmlns:a16="http://schemas.microsoft.com/office/drawing/2014/main" id="{890D068C-06D5-5C30-4202-8D81D0FDA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926" y="3478707"/>
            <a:ext cx="3379293" cy="3379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D10022F-8B21-6CDC-8049-09612ECA1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5793" y="5781067"/>
            <a:ext cx="5494337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</a:t>
            </a:r>
            <a:r>
              <a:rPr kumimoji="0" lang="th-TH" altLang="th-TH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1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ชุดโต๊ะอาหาร รุ่นเรนาโต้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+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คานเทล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(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โต๊ะ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1 +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เก้าอี้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4) - 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สีธรรมชาติ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/</a:t>
            </a:r>
            <a:r>
              <a:rPr kumimoji="0" lang="th-TH" altLang="th-TH" sz="19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  <a:cs typeface="Angsana New" panose="02020603050405020304" pitchFamily="18" charset="-34"/>
              </a:rPr>
              <a:t>ดำ</a:t>
            </a:r>
            <a:endParaRPr kumimoji="0" lang="th-TH" altLang="th-TH" sz="19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200" b="0" i="0" u="none" strike="noStrike" cap="none" normalizeH="0" baseline="0" dirty="0">
                <a:ln>
                  <a:noFill/>
                </a:ln>
                <a:solidFill>
                  <a:srgbClr val="212529"/>
                </a:solidFill>
                <a:effectLst/>
                <a:latin typeface="Index"/>
                <a:cs typeface="Angsana New" panose="02020603050405020304" pitchFamily="18" charset="-34"/>
              </a:rPr>
              <a:t>ราคา</a:t>
            </a:r>
            <a:endParaRPr kumimoji="0" lang="th-TH" altLang="th-TH" sz="1200" b="0" i="0" u="none" strike="noStrike" cap="none" normalizeH="0" baseline="0" dirty="0">
              <a:ln>
                <a:noFill/>
              </a:ln>
              <a:solidFill>
                <a:srgbClr val="212529"/>
              </a:solidFill>
              <a:effectLst/>
              <a:latin typeface="Index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13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Index"/>
              </a:rPr>
              <a:t>6,990.-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34" name="Picture 14" descr="ชุดโต๊ะอาหาร รุ่นเรนาโต้+คานเทล (โต๊ะ 1 + เก้าอี้ 4) - สีธรรมชาติ/ดำ">
            <a:extLst>
              <a:ext uri="{FF2B5EF4-FFF2-40B4-BE49-F238E27FC236}">
                <a16:creationId xmlns:a16="http://schemas.microsoft.com/office/drawing/2014/main" id="{7EB32073-77CA-5E38-F355-07183651E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828" y="5386986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F1BFCBF3-90AC-94FA-C19A-EF7EB990721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1085501"/>
              </p:ext>
            </p:extLst>
          </p:nvPr>
        </p:nvGraphicFramePr>
        <p:xfrm>
          <a:off x="6093582" y="471304"/>
          <a:ext cx="1988830" cy="340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7" imgW="3965040" imgH="6791400" progId="PBrush">
                  <p:embed/>
                </p:oleObj>
              </mc:Choice>
              <mc:Fallback>
                <p:oleObj name="Bitmap Image" r:id="rId7" imgW="3965040" imgH="6791400" progId="PBrush">
                  <p:embed/>
                  <p:pic>
                    <p:nvPicPr>
                      <p:cNvPr id="16" name="Object 15">
                        <a:extLst>
                          <a:ext uri="{FF2B5EF4-FFF2-40B4-BE49-F238E27FC236}">
                            <a16:creationId xmlns:a16="http://schemas.microsoft.com/office/drawing/2014/main" id="{F1BFCBF3-90AC-94FA-C19A-EF7EB99072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93582" y="471304"/>
                        <a:ext cx="1988830" cy="3406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3B738B45-7748-9072-4A24-1746481AD9F3}"/>
              </a:ext>
            </a:extLst>
          </p:cNvPr>
          <p:cNvSpPr txBox="1"/>
          <p:nvPr/>
        </p:nvSpPr>
        <p:spPr>
          <a:xfrm>
            <a:off x="5671301" y="3687063"/>
            <a:ext cx="34689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th-TH" sz="1600" b="0" cap="all" dirty="0">
                <a:solidFill>
                  <a:srgbClr val="000000"/>
                </a:solidFill>
                <a:effectLst/>
              </a:rPr>
              <a:t>ตู้ทรงสูง รุ่นแอ็คทิว่า ขนาด 80 เซนติเมตร - สีแอนทราไซต์</a:t>
            </a:r>
          </a:p>
          <a:p>
            <a:r>
              <a:rPr lang="th-TH" sz="1600" dirty="0">
                <a:effectLst/>
              </a:rPr>
              <a:t>ราคา</a:t>
            </a:r>
            <a:r>
              <a:rPr lang="th-TH" sz="1600" dirty="0">
                <a:solidFill>
                  <a:srgbClr val="000000"/>
                </a:solidFill>
                <a:effectLst/>
              </a:rPr>
              <a:t>5,190.- </a:t>
            </a:r>
            <a:r>
              <a:rPr lang="en-US" sz="1600" dirty="0">
                <a:solidFill>
                  <a:srgbClr val="000000"/>
                </a:solidFill>
                <a:effectLst/>
              </a:rPr>
              <a:t>x2</a:t>
            </a:r>
            <a:endParaRPr lang="th-TH" sz="1600" dirty="0">
              <a:solidFill>
                <a:srgbClr val="000000"/>
              </a:solidFill>
              <a:effectLst/>
            </a:endParaRPr>
          </a:p>
        </p:txBody>
      </p:sp>
      <p:graphicFrame>
        <p:nvGraphicFramePr>
          <p:cNvPr id="19" name="Object 18">
            <a:extLst>
              <a:ext uri="{FF2B5EF4-FFF2-40B4-BE49-F238E27FC236}">
                <a16:creationId xmlns:a16="http://schemas.microsoft.com/office/drawing/2014/main" id="{6B9DBA35-131A-B34A-D433-5349AB9A69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3854315"/>
              </p:ext>
            </p:extLst>
          </p:nvPr>
        </p:nvGraphicFramePr>
        <p:xfrm>
          <a:off x="151797" y="682948"/>
          <a:ext cx="1988830" cy="34060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9" imgW="3965040" imgH="6791400" progId="PBrush">
                  <p:embed/>
                </p:oleObj>
              </mc:Choice>
              <mc:Fallback>
                <p:oleObj name="Bitmap Image" r:id="rId9" imgW="3965040" imgH="6791400" progId="PBrush">
                  <p:embed/>
                  <p:pic>
                    <p:nvPicPr>
                      <p:cNvPr id="19" name="Object 18">
                        <a:extLst>
                          <a:ext uri="{FF2B5EF4-FFF2-40B4-BE49-F238E27FC236}">
                            <a16:creationId xmlns:a16="http://schemas.microsoft.com/office/drawing/2014/main" id="{6B9DBA35-131A-B34A-D433-5349AB9A69D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1797" y="682948"/>
                        <a:ext cx="1988830" cy="34060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2EF4C1DE-1FA9-6FCC-83CC-C3E9DF7EC96B}"/>
              </a:ext>
            </a:extLst>
          </p:cNvPr>
          <p:cNvSpPr txBox="1"/>
          <p:nvPr/>
        </p:nvSpPr>
        <p:spPr>
          <a:xfrm>
            <a:off x="533630" y="4524008"/>
            <a:ext cx="18004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รวม 57260 บาท</a:t>
            </a:r>
          </a:p>
        </p:txBody>
      </p:sp>
    </p:spTree>
    <p:extLst>
      <p:ext uri="{BB962C8B-B14F-4D97-AF65-F5344CB8AC3E}">
        <p14:creationId xmlns:p14="http://schemas.microsoft.com/office/powerpoint/2010/main" val="1966141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</TotalTime>
  <Words>431</Words>
  <Application>Microsoft Office PowerPoint</Application>
  <PresentationFormat>Widescreen</PresentationFormat>
  <Paragraphs>58</Paragraphs>
  <Slides>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Index</vt:lpstr>
      <vt:lpstr>Prompt</vt:lpstr>
      <vt:lpstr>Office Theme</vt:lpstr>
      <vt:lpstr>Bitmap Image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Aey Sakundejpaiboon</dc:creator>
  <cp:lastModifiedBy>Aey Sakundejpaiboon</cp:lastModifiedBy>
  <cp:revision>2</cp:revision>
  <dcterms:created xsi:type="dcterms:W3CDTF">2022-11-03T06:33:41Z</dcterms:created>
  <dcterms:modified xsi:type="dcterms:W3CDTF">2022-11-28T10:37:45Z</dcterms:modified>
</cp:coreProperties>
</file>