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9945688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66FF"/>
    <a:srgbClr val="00CC99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.wmf"/><Relationship Id="rId7" Type="http://schemas.openxmlformats.org/officeDocument/2006/relationships/image" Target="../media/image4.jpe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67DF9EA0-7903-E976-C840-83A3E7FCE6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647618"/>
              </p:ext>
            </p:extLst>
          </p:nvPr>
        </p:nvGraphicFramePr>
        <p:xfrm>
          <a:off x="412591" y="2417066"/>
          <a:ext cx="1870949" cy="1772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162160" imgH="2048040" progId="PBrush">
                  <p:embed/>
                </p:oleObj>
              </mc:Choice>
              <mc:Fallback>
                <p:oleObj name="Bitmap Image" r:id="rId2" imgW="2162160" imgH="204804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2591" y="2417066"/>
                        <a:ext cx="1870949" cy="1772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B7F47EBE-0212-AA72-6528-13E740134B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5317107"/>
              </p:ext>
            </p:extLst>
          </p:nvPr>
        </p:nvGraphicFramePr>
        <p:xfrm>
          <a:off x="2513256" y="2417066"/>
          <a:ext cx="1870950" cy="1755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2629080" imgH="2467080" progId="PBrush">
                  <p:embed/>
                </p:oleObj>
              </mc:Choice>
              <mc:Fallback>
                <p:oleObj name="Bitmap Image" r:id="rId4" imgW="2629080" imgH="24670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13256" y="2417066"/>
                        <a:ext cx="1870950" cy="17557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Picture 4" descr="ชวนกันมาตามติด ดูช่วงชีวิตของ &quot; ผีเสื้อถุงทองธรรมดา &quot; - Pantip">
            <a:extLst>
              <a:ext uri="{FF2B5EF4-FFF2-40B4-BE49-F238E27FC236}">
                <a16:creationId xmlns:a16="http://schemas.microsoft.com/office/drawing/2014/main" id="{8B0CDA92-BB5D-622A-BE91-90D25C079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675" y="3820117"/>
            <a:ext cx="2092138" cy="130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ผีเสื้อถุงทองธรรมดา) Troides aeacus - the golden birdwing butterfly -  YouTube">
            <a:extLst>
              <a:ext uri="{FF2B5EF4-FFF2-40B4-BE49-F238E27FC236}">
                <a16:creationId xmlns:a16="http://schemas.microsoft.com/office/drawing/2014/main" id="{E5A7B3DB-BA65-3CD5-8710-DCE39F3A0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883" y="1354682"/>
            <a:ext cx="2670810" cy="149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69378" y="343094"/>
            <a:ext cx="7891872" cy="652649"/>
          </a:xfrm>
        </p:spPr>
        <p:txBody>
          <a:bodyPr>
            <a:noAutofit/>
          </a:bodyPr>
          <a:lstStyle/>
          <a:p>
            <a:pPr>
              <a:lnSpc>
                <a:spcPct val="300000"/>
              </a:lnSpc>
            </a:pPr>
            <a:r>
              <a:rPr lang="th-TH" sz="3200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วงจรชีวิตผีเสื้อถุงทองธรรมดา</a:t>
            </a:r>
            <a:endParaRPr lang="en-US" sz="3200" b="1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1375649" y="977820"/>
            <a:ext cx="227521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ระยะไข่ 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4-8 วัน</a:t>
            </a:r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  <a:p>
            <a:pPr algn="ctr"/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เมื่อหนอนฝักออกจากไข่ จะกินเปลือกไข่เป็นอาหารมื้อแรก</a:t>
            </a:r>
          </a:p>
          <a:p>
            <a:pPr algn="ctr"/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8710749" y="1457444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ระยะหนอน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21 - 31 วัน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7639291" y="2200941"/>
            <a:ext cx="442603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วัยแรกมีสีน้ำตาลอ่อนสลับลายสีดำ มีแถบสีน้ำตาลอ่อนสลับลายสีดำ มีแถบสีน้ำตาลอ่อนพาดทแยงด้านข้างของปล้องท้อง ระยะนี้ใช้เวลา 3 วัน จึงลอกคราบเข้าสู่หนอนวัย 2 และ 3 ตามลำดับ หนอนจะ</a:t>
            </a:r>
            <a:r>
              <a:rPr lang="th-TH" sz="14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ลอกคราบทั้งหมด 5 ครั้ง หนอนระยะที่ 5 จะกินจุโตเร็ว </a:t>
            </a:r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ระยะนี้หมั่นเติมพืชอาหารบ่อยๆ โดยเสียบกิ่งใหม่ลงไปในหลอดน้ำได้เลย หนอนจะกินก้านด้วย หาก</a:t>
            </a:r>
            <a:r>
              <a:rPr lang="th-TH" sz="1400" dirty="0">
                <a:solidFill>
                  <a:srgbClr val="000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กินใบหมดแล้วส่วนก้านที่แช่น้ำให้ดึงก้านใส่กลับให้หนอนกินด้วยค่ะ เมื่อหนอนเข้าสู่</a:t>
            </a:r>
            <a:r>
              <a:rPr lang="th-TH" sz="1400" b="0" i="0" dirty="0">
                <a:solidFill>
                  <a:srgbClr val="00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ระยะสุดท้ายเจริญเต็มที่จะหยุดกินใบพืช</a:t>
            </a:r>
            <a:endParaRPr lang="en-US" sz="1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3262633" y="6315163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 </a:t>
            </a:r>
          </a:p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DFB93-FB56-4225-93C5-CE967B3AF1E1}"/>
              </a:ext>
            </a:extLst>
          </p:cNvPr>
          <p:cNvSpPr txBox="1"/>
          <p:nvPr/>
        </p:nvSpPr>
        <p:spPr>
          <a:xfrm>
            <a:off x="1140480" y="6468885"/>
            <a:ext cx="5087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FB/IG: </a:t>
            </a:r>
            <a:r>
              <a:rPr lang="th-TH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บ้านหนอนผีเสื้อ</a:t>
            </a:r>
            <a:r>
              <a:rPr lang="en-US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 @TheVeryHungryCaterpillarHouse</a:t>
            </a: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69410" y="1316301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DEB32B-06A5-4398-88DD-11070B6F534D}"/>
              </a:ext>
            </a:extLst>
          </p:cNvPr>
          <p:cNvSpPr txBox="1"/>
          <p:nvPr/>
        </p:nvSpPr>
        <p:spPr>
          <a:xfrm>
            <a:off x="5127404" y="178814"/>
            <a:ext cx="63025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The Golden Birdwing </a:t>
            </a:r>
            <a:r>
              <a:rPr lang="en-US" sz="2000" dirty="0"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sz="2000" b="1" i="1" dirty="0" err="1">
                <a:solidFill>
                  <a:srgbClr val="33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Troides</a:t>
            </a:r>
            <a:r>
              <a:rPr lang="en-US" sz="2000" b="1" i="1" dirty="0">
                <a:solidFill>
                  <a:srgbClr val="33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</a:t>
            </a:r>
            <a:r>
              <a:rPr lang="en-US" sz="2000" b="1" i="1" dirty="0" err="1">
                <a:solidFill>
                  <a:srgbClr val="33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aeacus</a:t>
            </a:r>
            <a:r>
              <a:rPr lang="en-US" sz="2000" b="1" i="1" dirty="0">
                <a:solidFill>
                  <a:srgbClr val="33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, </a:t>
            </a:r>
            <a:r>
              <a:rPr lang="en-US" sz="2000" b="1" i="1" dirty="0" err="1">
                <a:solidFill>
                  <a:srgbClr val="33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Felder&amp;Felder</a:t>
            </a:r>
            <a:r>
              <a:rPr lang="en-US" sz="2000" b="1" i="1" dirty="0">
                <a:solidFill>
                  <a:srgbClr val="33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, 1860</a:t>
            </a:r>
            <a:r>
              <a:rPr lang="en-US" sz="2000" dirty="0">
                <a:latin typeface="lookpeach" panose="02000503000000000000" pitchFamily="2" charset="-34"/>
                <a:cs typeface="lookpeach" panose="02000503000000000000" pitchFamily="2" charset="-34"/>
              </a:rPr>
              <a:t>)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8E3E7A-BA2F-4EA9-B5A5-A79585621C25}"/>
              </a:ext>
            </a:extLst>
          </p:cNvPr>
          <p:cNvSpPr txBox="1"/>
          <p:nvPr/>
        </p:nvSpPr>
        <p:spPr>
          <a:xfrm>
            <a:off x="6334833" y="650039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FC Palette" panose="020B0500040200020003" pitchFamily="34" charset="-34"/>
                <a:cs typeface="FC Palette" panose="020B0500040200020003" pitchFamily="34" charset="-34"/>
              </a:rPr>
              <a:t>ผีเสื้อกลางวัน</a:t>
            </a:r>
            <a:endParaRPr lang="en-US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10914607" y="4054786"/>
            <a:ext cx="388136" cy="1272666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A0605-087E-4C4E-A776-C3EB32ADE594}"/>
              </a:ext>
            </a:extLst>
          </p:cNvPr>
          <p:cNvSpPr txBox="1"/>
          <p:nvPr/>
        </p:nvSpPr>
        <p:spPr>
          <a:xfrm>
            <a:off x="7542653" y="630933"/>
            <a:ext cx="4514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FC Palette" panose="020B0500040200020003" pitchFamily="34" charset="-34"/>
                <a:cs typeface="FC Palette" panose="020B0500040200020003" pitchFamily="34" charset="-34"/>
              </a:rPr>
              <a:t>พืชอาหาร</a:t>
            </a:r>
            <a:r>
              <a:rPr lang="en-US" dirty="0">
                <a:latin typeface="FC Palette" panose="020B0500040200020003" pitchFamily="34" charset="-34"/>
                <a:cs typeface="FC Palette" panose="020B0500040200020003" pitchFamily="34" charset="-34"/>
              </a:rPr>
              <a:t>:</a:t>
            </a:r>
            <a:r>
              <a:rPr lang="th-TH" dirty="0">
                <a:latin typeface="FC Palette" panose="020B0500040200020003" pitchFamily="34" charset="-34"/>
                <a:cs typeface="FC Palette" panose="020B0500040200020003" pitchFamily="34" charset="-34"/>
              </a:rPr>
              <a:t> ใบกระเช้าถุงทอง, ใบกระเช้าผีมด,หูหมี, หูหมีขน</a:t>
            </a:r>
            <a:endParaRPr lang="en-US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228533" y="719957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3187692" y="4237963"/>
            <a:ext cx="3366816" cy="533397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976299" y="4125029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ระยะผีเสื้อ 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1 – 2 สัปดาห์ </a:t>
            </a:r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8983348" y="4426047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ระยะดักแด้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16 – 26 วัน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-6736" y="5078140"/>
            <a:ext cx="67843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ตอนที่ผีเสื้อออกจากดักแด้ประมาณ 1-2 ชั่วโมง </a:t>
            </a:r>
            <a:r>
              <a:rPr lang="th-TH" sz="1400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อย่าเพิ่งจับผีเสื้อ</a:t>
            </a:r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ถ้าไปจับโดนปีกเค้าตอนนี้ปีกจะหักเสียหาย และทำให้เค้าบินไม่ได้ โอกาสเสียชีวิตสูงค่ะ หลังจากรอ 1-2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เพราะอาจตายได้หรือถ้าอยากจะลองให้อาหารใช้ส้ม/กล้วยผ่าครึ่ง หรือคอตตอนบัดจุ่มน้ำหวานก็ได้ค่ะ </a:t>
            </a:r>
            <a:endParaRPr lang="en-US" sz="1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91C12EF-F49C-8A57-0847-9E37BDBD48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181346"/>
              </p:ext>
            </p:extLst>
          </p:nvPr>
        </p:nvGraphicFramePr>
        <p:xfrm>
          <a:off x="3478290" y="1250761"/>
          <a:ext cx="759638" cy="808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8" imgW="1486080" imgH="1581120" progId="PBrush">
                  <p:embed/>
                </p:oleObj>
              </mc:Choice>
              <mc:Fallback>
                <p:oleObj name="Bitmap Image" r:id="rId8" imgW="1486080" imgH="15811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478290" y="1250761"/>
                        <a:ext cx="759638" cy="8083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7593983" y="5236532"/>
            <a:ext cx="43677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สามารถเอาพืชอาหารที่เหลือออก และเทอึทิ้งได้เลยค่ะ หนอนจะยืดติดกับกิ่งไม้ด้วยใย 2 จุด ระวังหนอนหลุดจากใยค่ะ หากหลุดจะต้องแปะดักแด้กลับเข้าไปที่ไม้ระยะนี้ไม่ต้องทำอะไรแล้ว รอระยะเวลาให้เค้าออกจากดักแด้เป็นผีเสื้อเท่านั้นค่ะ สีดักแด้จะเป็นสีเขียวหรือสีน้ำตาลอ่อน</a:t>
            </a:r>
            <a:endParaRPr lang="en-US" sz="1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BC7C7C-F4D6-DD3B-D484-897E5D61E5A6}"/>
              </a:ext>
            </a:extLst>
          </p:cNvPr>
          <p:cNvSpPr txBox="1"/>
          <p:nvPr/>
        </p:nvSpPr>
        <p:spPr>
          <a:xfrm>
            <a:off x="1762243" y="3844896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solidFill>
                  <a:srgbClr val="FF0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ตัวผู้</a:t>
            </a:r>
            <a:endParaRPr lang="en-US" dirty="0">
              <a:solidFill>
                <a:srgbClr val="FF0000"/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C2C499-1C04-B9B1-5FFA-81FF5073DE78}"/>
              </a:ext>
            </a:extLst>
          </p:cNvPr>
          <p:cNvSpPr txBox="1"/>
          <p:nvPr/>
        </p:nvSpPr>
        <p:spPr>
          <a:xfrm>
            <a:off x="3620272" y="3888473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solidFill>
                  <a:srgbClr val="FF0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ตัวเมีย</a:t>
            </a:r>
            <a:endParaRPr lang="en-US" dirty="0">
              <a:solidFill>
                <a:srgbClr val="FF0000"/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</TotalTime>
  <Words>447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FC Palette</vt:lpstr>
      <vt:lpstr>lookpeach</vt:lpstr>
      <vt:lpstr>Office Theme</vt:lpstr>
      <vt:lpstr>Bitmap Image</vt:lpstr>
      <vt:lpstr>วงจรชีวิตผีเสื้อถุงทองธรรมดา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5539</cp:lastModifiedBy>
  <cp:revision>16</cp:revision>
  <cp:lastPrinted>2022-10-28T16:08:48Z</cp:lastPrinted>
  <dcterms:created xsi:type="dcterms:W3CDTF">2021-10-25T03:48:38Z</dcterms:created>
  <dcterms:modified xsi:type="dcterms:W3CDTF">2022-10-28T16:10:03Z</dcterms:modified>
</cp:coreProperties>
</file>