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10018713" cy="68881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CC"/>
    <a:srgbClr val="FF66FF"/>
    <a:srgbClr val="00CC99"/>
    <a:srgbClr val="9999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65" d="100"/>
          <a:sy n="65" d="100"/>
        </p:scale>
        <p:origin x="461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81227-E288-4B26-96E3-EA111642A2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0CB3C1-A430-4380-94A4-ACF808F536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CB0C9F-7C5E-4571-B289-3F1CF3A86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E71EAF-1556-4152-B05A-283A17D65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88AB17-3EFC-4396-BF64-8D64AA228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1206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FF63C8-9E0D-4E1C-A1A7-DCA1CC6E9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71656F-24F4-4A58-A9B6-C0CEBE4DDE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191D2D-7069-40AB-A074-F7A0986F2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141262-153D-4636-A073-C7EFB3C2F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D46A23-B4FE-40E8-9BF4-25E2AD1EE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678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BB25C-B2BD-40B9-9595-762F3198D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D2F580-BD59-421B-8DEE-5DF5DF5375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651BA5-DC29-410A-88E9-F7A27D1B8E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0142FC-F322-466C-9D76-3455381C0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10B62A-FA7B-4F90-97EC-305A97EA6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638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C9228-9754-456C-80E6-78634202B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7140B0-80E3-444E-9CAD-1F95C0CCCC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C8FCA0-A15A-4776-B433-949EEBE0B2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C853B8-9A3A-410D-AB67-709BD7BD83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483846-E6CC-4FA9-8714-9B2824034C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D262FD-A61B-4508-8A0E-071C89117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82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EA56A2-99F4-4E74-BA10-1296DE95C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B60AAA-E42E-44EE-8108-366FC3F9A7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B55280-B79D-496D-9FC1-418195B030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AC06B6-00AC-45B0-8932-C569F81327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68C68B-6A8D-4C9F-82BD-B523BF444E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DF984BB-4B14-477D-9812-2F56A8D2EC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7C5D3BF-D306-47BF-8ED0-9C19A19D5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65EC016-2291-4A38-BCBD-907EA9FD0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468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27D00-7FF8-477A-9C9A-B0C1AD49E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FB5D7C3-0D4C-4B78-9F51-34B3652649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92E98B-35E8-4418-8481-AA2F5DE94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A5F5CD-CFE1-4D3D-A205-943EDBA3A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652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7CEA89C-0ED3-438A-97C4-14B2CB50BE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BF9045-597F-4984-B7D0-4961DAA1E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EB353D-CFFD-4126-875F-E058A5194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6158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670FC-2987-494B-BA18-DBD3685CD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A53458-1480-4E0A-900E-4082CB7A63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E9B915-E778-444C-B35B-2DF69EA7BE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4BA7A5-0CD9-44B9-B6DF-4979B9B48D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601B7C-B55F-4B6E-BA71-C0CF89E2D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8021CA-6863-416A-A837-6D0FBE953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243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8E5ED-3994-4FEB-B970-E01028954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C5F41A6-31BD-4B04-BC32-0233777B87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97F2D4-A41C-4CE4-9D7A-577B174E2D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6CB453-F64D-43F2-885E-EA86CE60F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7ED5D5-CFF9-4E5A-9056-89D533A65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BFB961-6927-42B7-BDB7-D5FEE878D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982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E9EBC9-E7A0-4D95-B317-191641C7C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A13614-854E-45B9-BD22-BD38339EF0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C52506-43CC-4DC7-97A3-6509FC768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D07FA2-9CC3-4EC7-8406-B7E6DCDEC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DE39C0-125C-4963-89EA-6298DA301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1971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FCDDC2-B613-4825-9BE4-4B08D9B715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C9ADB66-C746-45FA-8859-EE8E7044BD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4829E9-DADB-4C60-A51A-500AC2C7F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EDEE8C-D2DA-45AE-863D-088704DE3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E625B8-18B0-42CD-9F63-AC6E73CB6F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501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42D7C89-25C6-415E-B986-6ECBE0769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FFAA5C-D582-485B-8799-B0E33B4391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99411F-946C-47FB-8582-4196EA0A60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7F26E7-F01E-4961-B7E7-6714329E128C}" type="datetimeFigureOut">
              <a:rPr lang="en-US" smtClean="0"/>
              <a:t>8/22/2024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3AA1C9-713B-40FA-8242-A4D1DD95C1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521E1D-6126-4267-9E8E-B1813796A1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980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hyperlink" Target="http://paro6.dnp.go.th/paro6_royal_project/Web%20Butterflies%20%20hara%20Bala/Butterfly%20Work%20pages/Plants%20pages/10-C.arborescens.htm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3B163-0E8A-47E4-89A2-9E57D98F4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271584" y="169777"/>
            <a:ext cx="9300882" cy="652649"/>
          </a:xfrm>
        </p:spPr>
        <p:txBody>
          <a:bodyPr>
            <a:noAutofit/>
          </a:bodyPr>
          <a:lstStyle/>
          <a:p>
            <a:r>
              <a:rPr lang="th-TH" sz="3200" b="1" u="sng" dirty="0">
                <a:latin typeface="lookpeach" panose="02000503000000000000" pitchFamily="2" charset="-34"/>
                <a:cs typeface="lookpeach" panose="02000503000000000000" pitchFamily="2" charset="-34"/>
              </a:rPr>
              <a:t>วงจรชีวิตหนอนผีเสื้ออ๊าชดุ๊คธรรมดา</a:t>
            </a:r>
            <a:endParaRPr lang="en-US" sz="3200" b="1" u="sng" dirty="0"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D2349BC-2AB5-4A1E-A64B-ED39E374AAA6}"/>
              </a:ext>
            </a:extLst>
          </p:cNvPr>
          <p:cNvSpPr txBox="1"/>
          <p:nvPr/>
        </p:nvSpPr>
        <p:spPr>
          <a:xfrm>
            <a:off x="2916836" y="1311354"/>
            <a:ext cx="1775012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ระยะไข่ </a:t>
            </a:r>
          </a:p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5 – 7 วัน</a:t>
            </a:r>
            <a:endParaRPr lang="en-US" u="sng" dirty="0">
              <a:latin typeface="lookpeach" panose="02000503000000000000" pitchFamily="2" charset="-34"/>
              <a:cs typeface="lookpeach" panose="02000503000000000000" pitchFamily="2" charset="-34"/>
            </a:endParaRPr>
          </a:p>
          <a:p>
            <a:pPr algn="ctr"/>
            <a:r>
              <a:rPr lang="th-TH" sz="1400" dirty="0">
                <a:latin typeface="lookpeach" panose="02000503000000000000" pitchFamily="2" charset="-34"/>
                <a:cs typeface="lookpeach" panose="02000503000000000000" pitchFamily="2" charset="-34"/>
              </a:rPr>
              <a:t>เมื่อหนอนฝักออกจากไข่ จะกินเปลือกไข่เป็นอาหารมื้อแรก</a:t>
            </a:r>
          </a:p>
          <a:p>
            <a:pPr algn="ctr"/>
            <a:endParaRPr lang="en-US" u="sng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EB4CCC4-EFAE-46B5-92F9-F49A44FDC328}"/>
              </a:ext>
            </a:extLst>
          </p:cNvPr>
          <p:cNvSpPr txBox="1"/>
          <p:nvPr/>
        </p:nvSpPr>
        <p:spPr>
          <a:xfrm>
            <a:off x="8555369" y="2154736"/>
            <a:ext cx="20921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ระยะหนอน</a:t>
            </a:r>
          </a:p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20 - 30 วัน</a:t>
            </a:r>
            <a:r>
              <a:rPr lang="th-TH" u="sng" dirty="0"/>
              <a:t> </a:t>
            </a:r>
            <a:endParaRPr lang="en-US" u="sng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22A14D3-BC49-47DE-B101-81E87E4AF780}"/>
              </a:ext>
            </a:extLst>
          </p:cNvPr>
          <p:cNvSpPr txBox="1"/>
          <p:nvPr/>
        </p:nvSpPr>
        <p:spPr>
          <a:xfrm>
            <a:off x="8172182" y="2704142"/>
            <a:ext cx="401981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200" dirty="0">
                <a:latin typeface="lookpeach" panose="02000503000000000000" pitchFamily="2" charset="-34"/>
                <a:cs typeface="lookpeach" panose="02000503000000000000" pitchFamily="2" charset="-34"/>
              </a:rPr>
              <a:t>ระยะนี้หนอนจะตัวเล็กมากในระยะแรก และจะลอกคราบประมาณ 4-5 ครั้งและมีขนาดใหญ่ขึ้นเรื่อยๆ หลังลอกคราบจะมีสีน้ำตาลแล้วจะเปลี่ยนเป็นสีเขียว </a:t>
            </a:r>
            <a:r>
              <a:rPr lang="th-TH" sz="1200" b="0" i="0" dirty="0">
                <a:solidFill>
                  <a:srgbClr val="000000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หนอนระยะสุดท้ายเจริญเต็มที่จะหยุดกินใบพืช ยึดติดกับใบหรือส่วนใดส่วนหนึ่งของกล่องด้วยเส้นใยไหม 1 จุดด้านบน ถ้าเห็นหนอนม้วนตัวเกาะนิ่งๆ ไม่ต้องไปเขี่ยหรือจับนะคะ เค้ากำลังจะเปลี่ยนรูปร่างเป็นดักแด้ เปิดปิดฝาเบาๆ ระวังอย่าให้หลุด ถ้าเส้นใยที่เข้าชักไว้เพื่อเข้าดักแด้หลุดเค้าจะหล่นบนพื้นทำให้การเข้าดักแด้ไม่สมบูรณ์ทำให้ตายได้ค่ะ </a:t>
            </a:r>
            <a:endParaRPr lang="en-US" sz="1200" dirty="0"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21742CD-D715-44E9-A58B-0565CAD4D564}"/>
              </a:ext>
            </a:extLst>
          </p:cNvPr>
          <p:cNvSpPr txBox="1"/>
          <p:nvPr/>
        </p:nvSpPr>
        <p:spPr>
          <a:xfrm>
            <a:off x="7034688" y="4343716"/>
            <a:ext cx="20921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ระยะดักแด้</a:t>
            </a:r>
          </a:p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20 วัน</a:t>
            </a:r>
            <a:r>
              <a:rPr lang="th-TH" u="sng" dirty="0"/>
              <a:t> </a:t>
            </a:r>
            <a:endParaRPr lang="en-US" u="sng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9D64E30-68AC-4A68-92DC-59F70B2120E7}"/>
              </a:ext>
            </a:extLst>
          </p:cNvPr>
          <p:cNvSpPr txBox="1"/>
          <p:nvPr/>
        </p:nvSpPr>
        <p:spPr>
          <a:xfrm>
            <a:off x="7712886" y="4866397"/>
            <a:ext cx="411852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200" dirty="0">
                <a:latin typeface="lookpeach" panose="02000503000000000000" pitchFamily="2" charset="-34"/>
                <a:cs typeface="lookpeach" panose="02000503000000000000" pitchFamily="2" charset="-34"/>
              </a:rPr>
              <a:t>ระยะนี้หนอนจะหยุดกินอาหารแล้ว ถ้าทุกตัวเข้าดักแด้แล้ว  สามารถเอาพืชอาหารที่เหลือออก เทอึทิ้งและรองก้นกล่องด้วยกระดาษทิชชูได้เลยค่ะ ระยะนี้ไม่ต้องทำอะไรแล้วค่ะ รอระยะเวลาให้เค้าออกจากดักแด้เป็นผีเสื้อเท่านั้นค่ะ สีดักแด้จะเป็นสีเหลืองอ่อน เขียวอ่อน หรือเขียว แต่วันที่ผีเสื้อจะออกจากดักแด้สีจะเข้มขึ้นและจะมองเห็นลายปีกชัดขึ้น หมั่นเช็คช่วงเช้าของทุกวันนะคะ</a:t>
            </a:r>
            <a:endParaRPr lang="en-US" sz="1200" dirty="0"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D54D9E3-0AA4-454E-938F-C03FE6E0A6FB}"/>
              </a:ext>
            </a:extLst>
          </p:cNvPr>
          <p:cNvSpPr txBox="1"/>
          <p:nvPr/>
        </p:nvSpPr>
        <p:spPr>
          <a:xfrm>
            <a:off x="2517577" y="3542516"/>
            <a:ext cx="322392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200" dirty="0">
                <a:latin typeface="lookpeach" panose="02000503000000000000" pitchFamily="2" charset="-34"/>
                <a:cs typeface="lookpeach" panose="02000503000000000000" pitchFamily="2" charset="-34"/>
              </a:rPr>
              <a:t>ตอนที่ผีเสื้อออกจากดักแด้ประมาณ 1-2 ชั่วโมง </a:t>
            </a:r>
            <a:r>
              <a:rPr lang="th-TH" sz="1200" b="1" u="sng" dirty="0">
                <a:latin typeface="lookpeach" panose="02000503000000000000" pitchFamily="2" charset="-34"/>
                <a:cs typeface="lookpeach" panose="02000503000000000000" pitchFamily="2" charset="-34"/>
              </a:rPr>
              <a:t>อย่าเพิ่งจับผีเสื้อ</a:t>
            </a:r>
            <a:r>
              <a:rPr lang="th-TH" sz="1200" dirty="0">
                <a:latin typeface="lookpeach" panose="02000503000000000000" pitchFamily="2" charset="-34"/>
                <a:cs typeface="lookpeach" panose="02000503000000000000" pitchFamily="2" charset="-34"/>
              </a:rPr>
              <a:t>นะคะ ปีกเค้าจะยังเปียกอยู่ ให้เค้าตากปีก และอึของเสียออกมาก่อน จะมีของเหลวไหลออกมาในกล่อง เค้าจะเกาะอยู่นิ่งๆ เพื่อตากปีกให้แห้ง ขั้นตอนนี้สำคัญมาก ถ้าไปจับโดนปีกเค้าตอนนี้ปีกจะหักเสียหาย และทำให้เค้าบินไม่ได้ โอกาสเสียชีวิตสูงค่ะ</a:t>
            </a:r>
          </a:p>
          <a:p>
            <a:pPr algn="ctr"/>
            <a:r>
              <a:rPr lang="th-TH" sz="1200" dirty="0">
                <a:latin typeface="lookpeach" panose="02000503000000000000" pitchFamily="2" charset="-34"/>
                <a:cs typeface="lookpeach" panose="02000503000000000000" pitchFamily="2" charset="-34"/>
              </a:rPr>
              <a:t>ผีเสื้อตัวผู้ และตัวเมียจะมีลายปีกไม่เหมือนกัน อย่าลืมดูเพศน้องๆ นะคะ</a:t>
            </a:r>
            <a:endParaRPr lang="en-US" sz="1200" dirty="0"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306B65E-7A59-402B-AB2E-8D8230C2FB7C}"/>
              </a:ext>
            </a:extLst>
          </p:cNvPr>
          <p:cNvSpPr txBox="1"/>
          <p:nvPr/>
        </p:nvSpPr>
        <p:spPr>
          <a:xfrm>
            <a:off x="3063519" y="2936840"/>
            <a:ext cx="20354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ระยะผีเสื้อ </a:t>
            </a:r>
          </a:p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10 – 15 วัน</a:t>
            </a:r>
            <a:r>
              <a:rPr lang="th-TH" u="sng" dirty="0"/>
              <a:t> </a:t>
            </a:r>
            <a:endParaRPr lang="en-US" u="sng" dirty="0"/>
          </a:p>
        </p:txBody>
      </p:sp>
      <p:sp>
        <p:nvSpPr>
          <p:cNvPr id="16" name="Arrow: Curved Down 15">
            <a:extLst>
              <a:ext uri="{FF2B5EF4-FFF2-40B4-BE49-F238E27FC236}">
                <a16:creationId xmlns:a16="http://schemas.microsoft.com/office/drawing/2014/main" id="{B2540135-83B9-402D-9AC5-04ED4E84C12C}"/>
              </a:ext>
            </a:extLst>
          </p:cNvPr>
          <p:cNvSpPr/>
          <p:nvPr/>
        </p:nvSpPr>
        <p:spPr>
          <a:xfrm>
            <a:off x="4349329" y="793400"/>
            <a:ext cx="1775012" cy="502839"/>
          </a:xfrm>
          <a:prstGeom prst="curvedDownArrow">
            <a:avLst/>
          </a:prstGeom>
          <a:solidFill>
            <a:srgbClr val="FF66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EFDFB93-FB56-4225-93C5-CE967B3AF1E1}"/>
              </a:ext>
            </a:extLst>
          </p:cNvPr>
          <p:cNvSpPr txBox="1"/>
          <p:nvPr/>
        </p:nvSpPr>
        <p:spPr>
          <a:xfrm>
            <a:off x="6126646" y="7720"/>
            <a:ext cx="6000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FB: </a:t>
            </a:r>
            <a:r>
              <a:rPr lang="th-TH" dirty="0">
                <a:solidFill>
                  <a:srgbClr val="FF66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บ้านหนอนผีเสื้อ </a:t>
            </a:r>
            <a:r>
              <a:rPr lang="en-US" dirty="0">
                <a:solidFill>
                  <a:srgbClr val="FF66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@TheVeryHungryCaterpillarHouse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4DEB32B-06A5-4398-88DD-11070B6F534D}"/>
              </a:ext>
            </a:extLst>
          </p:cNvPr>
          <p:cNvSpPr txBox="1"/>
          <p:nvPr/>
        </p:nvSpPr>
        <p:spPr>
          <a:xfrm>
            <a:off x="5919600" y="433195"/>
            <a:ext cx="637292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0" i="0" dirty="0"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The Common Archduke</a:t>
            </a:r>
            <a:endParaRPr lang="th-TH" b="0" i="0" dirty="0">
              <a:effectLst/>
              <a:latin typeface="lookpeach" panose="02000503000000000000" pitchFamily="2" charset="-34"/>
              <a:cs typeface="lookpeach" panose="02000503000000000000" pitchFamily="2" charset="-34"/>
            </a:endParaRPr>
          </a:p>
          <a:p>
            <a:pPr algn="ctr"/>
            <a:r>
              <a:rPr lang="en-US" b="0" i="1" dirty="0">
                <a:effectLst/>
                <a:latin typeface="Lato" panose="020F0502020204030203" pitchFamily="34" charset="0"/>
              </a:rPr>
              <a:t>Lexias pardalis </a:t>
            </a:r>
            <a:r>
              <a:rPr lang="en-US" b="0" i="1" dirty="0" err="1">
                <a:effectLst/>
                <a:latin typeface="Lato" panose="020F0502020204030203" pitchFamily="34" charset="0"/>
              </a:rPr>
              <a:t>jadeitina</a:t>
            </a:r>
            <a:r>
              <a:rPr lang="en-US" b="0" i="0" dirty="0">
                <a:effectLst/>
                <a:latin typeface="Lato" panose="020F0502020204030203" pitchFamily="34" charset="0"/>
              </a:rPr>
              <a:t> (</a:t>
            </a:r>
            <a:r>
              <a:rPr lang="en-US" b="0" i="0" dirty="0" err="1">
                <a:effectLst/>
                <a:latin typeface="Lato" panose="020F0502020204030203" pitchFamily="34" charset="0"/>
              </a:rPr>
              <a:t>Fruhstorfer</a:t>
            </a:r>
            <a:r>
              <a:rPr lang="en-US" b="0" i="0" dirty="0">
                <a:effectLst/>
                <a:latin typeface="Lato" panose="020F0502020204030203" pitchFamily="34" charset="0"/>
              </a:rPr>
              <a:t>, 1913) </a:t>
            </a:r>
          </a:p>
          <a:p>
            <a:pPr algn="ctr"/>
            <a:r>
              <a:rPr lang="th-TH" dirty="0">
                <a:latin typeface="lookpeach" panose="02000503000000000000" pitchFamily="2" charset="-34"/>
                <a:cs typeface="lookpeach" panose="02000503000000000000" pitchFamily="2" charset="-34"/>
              </a:rPr>
              <a:t>        ผีเสื้อกลางวัน</a:t>
            </a:r>
          </a:p>
          <a:p>
            <a:pPr algn="ctr"/>
            <a:r>
              <a:rPr lang="th-TH" dirty="0">
                <a:latin typeface="lookpeach" panose="02000503000000000000" pitchFamily="2" charset="-34"/>
                <a:cs typeface="lookpeach" panose="02000503000000000000" pitchFamily="2" charset="-34"/>
              </a:rPr>
              <a:t>    พืชอาหาร</a:t>
            </a:r>
            <a:r>
              <a:rPr lang="en-US" dirty="0">
                <a:latin typeface="lookpeach" panose="02000503000000000000" pitchFamily="2" charset="-34"/>
                <a:cs typeface="lookpeach" panose="02000503000000000000" pitchFamily="2" charset="-34"/>
              </a:rPr>
              <a:t>:</a:t>
            </a:r>
            <a:r>
              <a:rPr lang="th-TH" dirty="0">
                <a:latin typeface="lookpeach" panose="02000503000000000000" pitchFamily="2" charset="-34"/>
                <a:cs typeface="lookpeach" panose="02000503000000000000" pitchFamily="2" charset="-34"/>
              </a:rPr>
              <a:t>ติ้วขาว </a:t>
            </a:r>
            <a:r>
              <a:rPr lang="th-TH" b="1" i="0" dirty="0">
                <a:solidFill>
                  <a:srgbClr val="330000"/>
                </a:solidFill>
                <a:effectLst/>
                <a:latin typeface="AngsanaUPC" panose="02020603050405020304" pitchFamily="18" charset="-34"/>
                <a:cs typeface="AngsanaUPC" panose="02020603050405020304" pitchFamily="18" charset="-34"/>
              </a:rPr>
              <a:t> </a:t>
            </a:r>
            <a:r>
              <a:rPr lang="th-TH" b="0" i="0" dirty="0">
                <a:solidFill>
                  <a:srgbClr val="330000"/>
                </a:solidFill>
                <a:effectLst/>
                <a:latin typeface="Times New Roman" panose="02020603050405020304" pitchFamily="18" charset="0"/>
              </a:rPr>
              <a:t>(</a:t>
            </a:r>
            <a:r>
              <a:rPr lang="th-TH" b="0" i="1" dirty="0">
                <a:solidFill>
                  <a:srgbClr val="330000"/>
                </a:solidFill>
                <a:effectLst/>
                <a:latin typeface="Times New Roman" panose="02020603050405020304" pitchFamily="18" charset="0"/>
              </a:rPr>
              <a:t> </a:t>
            </a:r>
            <a:r>
              <a:rPr lang="en-US" b="0" i="1" dirty="0" err="1">
                <a:solidFill>
                  <a:srgbClr val="330000"/>
                </a:solidFill>
                <a:effectLst/>
                <a:latin typeface="Times New Roman" panose="02020603050405020304" pitchFamily="18" charset="0"/>
              </a:rPr>
              <a:t>Cratoxylum</a:t>
            </a:r>
            <a:r>
              <a:rPr lang="en-US" b="0" i="1" dirty="0">
                <a:solidFill>
                  <a:srgbClr val="33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b="0" i="1" dirty="0" err="1">
                <a:solidFill>
                  <a:srgbClr val="330000"/>
                </a:solidFill>
                <a:effectLst/>
                <a:latin typeface="Times New Roman" panose="02020603050405020304" pitchFamily="18" charset="0"/>
              </a:rPr>
              <a:t>formosum</a:t>
            </a:r>
            <a:r>
              <a:rPr lang="en-US" b="0" i="0" dirty="0">
                <a:solidFill>
                  <a:srgbClr val="330000"/>
                </a:solidFill>
                <a:effectLst/>
                <a:latin typeface="Times New Roman" panose="02020603050405020304" pitchFamily="18" charset="0"/>
              </a:rPr>
              <a:t> )</a:t>
            </a:r>
            <a:r>
              <a:rPr lang="th-TH" b="0" i="0" dirty="0">
                <a:solidFill>
                  <a:srgbClr val="330000"/>
                </a:solidFill>
                <a:effectLst/>
                <a:latin typeface="Times New Roman" panose="02020603050405020304" pitchFamily="18" charset="0"/>
              </a:rPr>
              <a:t>,</a:t>
            </a:r>
          </a:p>
          <a:p>
            <a:pPr algn="ctr"/>
            <a:r>
              <a:rPr lang="th-TH" dirty="0">
                <a:latin typeface="lookpeach" panose="02000503000000000000" pitchFamily="2" charset="-34"/>
                <a:cs typeface="lookpeach" panose="02000503000000000000" pitchFamily="2" charset="-34"/>
              </a:rPr>
              <a:t>        ติ้วดำ </a:t>
            </a:r>
            <a:r>
              <a:rPr lang="th-TH" b="0" i="0" dirty="0">
                <a:solidFill>
                  <a:srgbClr val="330000"/>
                </a:solidFill>
                <a:effectLst/>
                <a:latin typeface="Times New Roman" panose="02020603050405020304" pitchFamily="18" charset="0"/>
              </a:rPr>
              <a:t>(</a:t>
            </a:r>
            <a:r>
              <a:rPr lang="th-TH" b="0" i="1" dirty="0">
                <a:solidFill>
                  <a:srgbClr val="330000"/>
                </a:solidFill>
                <a:effectLst/>
                <a:latin typeface="Times New Roman" panose="02020603050405020304" pitchFamily="18" charset="0"/>
              </a:rPr>
              <a:t> </a:t>
            </a:r>
            <a:r>
              <a:rPr lang="en-US" b="0" i="1" dirty="0" err="1">
                <a:solidFill>
                  <a:srgbClr val="330000"/>
                </a:solidFill>
                <a:effectLst/>
                <a:latin typeface="Times New Roman" panose="02020603050405020304" pitchFamily="18" charset="0"/>
              </a:rPr>
              <a:t>Cratoxylum</a:t>
            </a:r>
            <a:r>
              <a:rPr lang="en-US" b="0" i="1" dirty="0">
                <a:solidFill>
                  <a:srgbClr val="33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b="0" i="1" dirty="0" err="1">
                <a:solidFill>
                  <a:srgbClr val="330000"/>
                </a:solidFill>
                <a:effectLst/>
                <a:latin typeface="Times New Roman" panose="02020603050405020304" pitchFamily="18" charset="0"/>
              </a:rPr>
              <a:t>sumatranum</a:t>
            </a:r>
            <a:r>
              <a:rPr lang="en-US" b="0" i="0" dirty="0">
                <a:solidFill>
                  <a:srgbClr val="330000"/>
                </a:solidFill>
                <a:effectLst/>
                <a:latin typeface="Times New Roman" panose="02020603050405020304" pitchFamily="18" charset="0"/>
              </a:rPr>
              <a:t> )</a:t>
            </a:r>
            <a:r>
              <a:rPr lang="th-TH" dirty="0">
                <a:solidFill>
                  <a:srgbClr val="330000"/>
                </a:solidFill>
                <a:latin typeface="Times New Roman" panose="02020603050405020304" pitchFamily="18" charset="0"/>
              </a:rPr>
              <a:t> </a:t>
            </a:r>
            <a:r>
              <a:rPr lang="th-TH" dirty="0">
                <a:latin typeface="lookpeach" panose="02000503000000000000" pitchFamily="2" charset="-34"/>
                <a:cs typeface="lookpeach" panose="02000503000000000000" pitchFamily="2" charset="-34"/>
              </a:rPr>
              <a:t>แต้ว </a:t>
            </a:r>
            <a:r>
              <a:rPr lang="th-TH" b="0" i="0" dirty="0">
                <a:solidFill>
                  <a:srgbClr val="330000"/>
                </a:solidFill>
                <a:effectLst/>
                <a:latin typeface="Times New Roman" panose="02020603050405020304" pitchFamily="18" charset="0"/>
              </a:rPr>
              <a:t>(</a:t>
            </a:r>
            <a:r>
              <a:rPr lang="th-TH" b="0" i="1" dirty="0">
                <a:solidFill>
                  <a:srgbClr val="330000"/>
                </a:solidFill>
                <a:effectLst/>
                <a:latin typeface="Times New Roman" panose="02020603050405020304" pitchFamily="18" charset="0"/>
              </a:rPr>
              <a:t> </a:t>
            </a:r>
            <a:r>
              <a:rPr lang="en-US" b="0" i="1" dirty="0" err="1">
                <a:solidFill>
                  <a:srgbClr val="330000"/>
                </a:solidFill>
                <a:effectLst/>
                <a:latin typeface="Times New Roman" panose="02020603050405020304" pitchFamily="18" charset="0"/>
              </a:rPr>
              <a:t>Cratoxylum</a:t>
            </a:r>
            <a:r>
              <a:rPr lang="en-US" b="0" i="1" dirty="0">
                <a:solidFill>
                  <a:srgbClr val="33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b="0" i="1" dirty="0" err="1">
                <a:solidFill>
                  <a:srgbClr val="330000"/>
                </a:solidFill>
                <a:effectLst/>
                <a:latin typeface="Times New Roman" panose="02020603050405020304" pitchFamily="18" charset="0"/>
              </a:rPr>
              <a:t>maingayi</a:t>
            </a:r>
            <a:r>
              <a:rPr lang="en-US" b="0" i="0" dirty="0">
                <a:solidFill>
                  <a:srgbClr val="330000"/>
                </a:solidFill>
                <a:effectLst/>
                <a:latin typeface="Times New Roman" panose="02020603050405020304" pitchFamily="18" charset="0"/>
              </a:rPr>
              <a:t> )</a:t>
            </a:r>
            <a:r>
              <a:rPr lang="en-US" dirty="0">
                <a:latin typeface="lookpeach" panose="02000503000000000000" pitchFamily="2" charset="-34"/>
                <a:cs typeface="lookpeach" panose="02000503000000000000" pitchFamily="2" charset="-34"/>
              </a:rPr>
              <a:t> </a:t>
            </a:r>
            <a:r>
              <a:rPr lang="th-TH" dirty="0">
                <a:latin typeface="lookpeach" panose="02000503000000000000" pitchFamily="2" charset="-34"/>
                <a:cs typeface="lookpeach" panose="02000503000000000000" pitchFamily="2" charset="-34"/>
              </a:rPr>
              <a:t>และ</a:t>
            </a:r>
            <a:r>
              <a:rPr lang="th-TH" dirty="0">
                <a:latin typeface="lookpeach" panose="02000503000000000000" pitchFamily="2" charset="-34"/>
                <a:cs typeface="lookpeach" panose="02000503000000000000" pitchFamily="2" charset="-34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 โงงงัน </a:t>
            </a:r>
            <a:r>
              <a:rPr lang="th-TH" b="0" i="0" dirty="0">
                <a:solidFill>
                  <a:srgbClr val="330000"/>
                </a:solidFill>
                <a:effectLst/>
                <a:latin typeface="Times New Roman" panose="02020603050405020304" pitchFamily="18" charset="0"/>
              </a:rPr>
              <a:t>(</a:t>
            </a:r>
            <a:r>
              <a:rPr lang="th-TH" b="0" i="1" dirty="0">
                <a:solidFill>
                  <a:srgbClr val="330000"/>
                </a:solidFill>
                <a:effectLst/>
                <a:latin typeface="Times New Roman" panose="02020603050405020304" pitchFamily="18" charset="0"/>
              </a:rPr>
              <a:t> </a:t>
            </a:r>
            <a:r>
              <a:rPr lang="en-US" b="0" i="1" dirty="0" err="1">
                <a:solidFill>
                  <a:srgbClr val="330000"/>
                </a:solidFill>
                <a:effectLst/>
                <a:latin typeface="Times New Roman" panose="02020603050405020304" pitchFamily="18" charset="0"/>
              </a:rPr>
              <a:t>Cratoxylum</a:t>
            </a:r>
            <a:r>
              <a:rPr lang="en-US" b="0" i="1" dirty="0">
                <a:solidFill>
                  <a:srgbClr val="330000"/>
                </a:solidFill>
                <a:effectLst/>
                <a:latin typeface="Times New Roman" panose="02020603050405020304" pitchFamily="18" charset="0"/>
              </a:rPr>
              <a:t> arborescens</a:t>
            </a:r>
            <a:r>
              <a:rPr lang="en-US" b="0" i="0" dirty="0">
                <a:solidFill>
                  <a:srgbClr val="330000"/>
                </a:solidFill>
                <a:effectLst/>
                <a:latin typeface="Times New Roman" panose="02020603050405020304" pitchFamily="18" charset="0"/>
              </a:rPr>
              <a:t> )</a:t>
            </a:r>
          </a:p>
          <a:p>
            <a:pPr algn="ctr"/>
            <a:endParaRPr lang="en-US" dirty="0"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33" name="Arrow: Curved Left 32">
            <a:extLst>
              <a:ext uri="{FF2B5EF4-FFF2-40B4-BE49-F238E27FC236}">
                <a16:creationId xmlns:a16="http://schemas.microsoft.com/office/drawing/2014/main" id="{27CC4466-DE84-4206-A934-6D4B9F9F86A3}"/>
              </a:ext>
            </a:extLst>
          </p:cNvPr>
          <p:cNvSpPr/>
          <p:nvPr/>
        </p:nvSpPr>
        <p:spPr>
          <a:xfrm flipH="1" flipV="1">
            <a:off x="157252" y="1433048"/>
            <a:ext cx="1225959" cy="4443939"/>
          </a:xfrm>
          <a:prstGeom prst="curvedLeftArrow">
            <a:avLst/>
          </a:prstGeom>
          <a:solidFill>
            <a:srgbClr val="FF66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7" name="Arrow: Curved Left 26">
            <a:extLst>
              <a:ext uri="{FF2B5EF4-FFF2-40B4-BE49-F238E27FC236}">
                <a16:creationId xmlns:a16="http://schemas.microsoft.com/office/drawing/2014/main" id="{90263504-D4B0-4D19-B1CE-E77DBE95765D}"/>
              </a:ext>
            </a:extLst>
          </p:cNvPr>
          <p:cNvSpPr/>
          <p:nvPr/>
        </p:nvSpPr>
        <p:spPr>
          <a:xfrm>
            <a:off x="7470903" y="2891963"/>
            <a:ext cx="648094" cy="1526111"/>
          </a:xfrm>
          <a:prstGeom prst="curvedLeftArrow">
            <a:avLst/>
          </a:prstGeom>
          <a:solidFill>
            <a:srgbClr val="FF66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0" name="Arrow: Curved Up 29">
            <a:extLst>
              <a:ext uri="{FF2B5EF4-FFF2-40B4-BE49-F238E27FC236}">
                <a16:creationId xmlns:a16="http://schemas.microsoft.com/office/drawing/2014/main" id="{4B06E40B-6E02-47DB-8F54-F9B28F34DC46}"/>
              </a:ext>
            </a:extLst>
          </p:cNvPr>
          <p:cNvSpPr/>
          <p:nvPr/>
        </p:nvSpPr>
        <p:spPr>
          <a:xfrm flipH="1">
            <a:off x="2192284" y="6119457"/>
            <a:ext cx="4386236" cy="712212"/>
          </a:xfrm>
          <a:prstGeom prst="curvedUpArrow">
            <a:avLst/>
          </a:prstGeom>
          <a:solidFill>
            <a:srgbClr val="FF66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30D200E-6B54-4D56-BA00-437F146BDB14}"/>
              </a:ext>
            </a:extLst>
          </p:cNvPr>
          <p:cNvSpPr txBox="1"/>
          <p:nvPr/>
        </p:nvSpPr>
        <p:spPr>
          <a:xfrm>
            <a:off x="4064978" y="6303261"/>
            <a:ext cx="8699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200" dirty="0">
                <a:solidFill>
                  <a:srgbClr val="00B0F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ปล. สงสัยขั้นตอนไหนสอบถามได้ทาง </a:t>
            </a:r>
            <a:r>
              <a:rPr lang="en-US" sz="1200" dirty="0">
                <a:solidFill>
                  <a:srgbClr val="00B0F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FB: </a:t>
            </a:r>
            <a:r>
              <a:rPr lang="th-TH" sz="1200" dirty="0">
                <a:solidFill>
                  <a:srgbClr val="00B0F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บ้านหนอนผีเสื้อ </a:t>
            </a:r>
            <a:r>
              <a:rPr lang="en-US" sz="1200" dirty="0">
                <a:solidFill>
                  <a:srgbClr val="00B0F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@TheVeryHungryCaterpillarHouse </a:t>
            </a:r>
          </a:p>
          <a:p>
            <a:pPr algn="ctr"/>
            <a:r>
              <a:rPr lang="th-TH" sz="1200" dirty="0">
                <a:solidFill>
                  <a:srgbClr val="00B0F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 ขอให้สนุกกับการเลี้ยงนะคะ ขอบคุณลูกค้าทุกท่านมากๆ ค่ะ </a:t>
            </a:r>
            <a:endParaRPr lang="en-US" sz="1200" dirty="0">
              <a:solidFill>
                <a:srgbClr val="00B0F0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163F9B0-8AEB-2FB4-A597-C7C81CA7A6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4493" y="1262608"/>
            <a:ext cx="1295581" cy="96215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D138656-21BB-2E56-879E-016CB75732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6259" y="1352382"/>
            <a:ext cx="1730529" cy="128138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A3C5A71-403A-5647-84C2-E693F59752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331" y="2347412"/>
            <a:ext cx="1023350" cy="163314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64D76DD-4C39-486B-BBCF-3CB17D2249E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1544" y="4298056"/>
            <a:ext cx="1351580" cy="163691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40C6E87-ADB4-F00A-9A62-F98E451A4C3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4650" y="2594114"/>
            <a:ext cx="1538098" cy="1363122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97B48A91-766A-10F7-32DA-9F69C1B8A1C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9760" y="4240544"/>
            <a:ext cx="1504682" cy="2005790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109AECD1-6EE1-9D00-C857-72768977B9EE}"/>
              </a:ext>
            </a:extLst>
          </p:cNvPr>
          <p:cNvSpPr txBox="1"/>
          <p:nvPr/>
        </p:nvSpPr>
        <p:spPr>
          <a:xfrm>
            <a:off x="1122458" y="5832617"/>
            <a:ext cx="873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>
                <a:solidFill>
                  <a:srgbClr val="FF000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ตัวเมีย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3CC3F2B-B14F-7ED1-896F-897488D701B2}"/>
              </a:ext>
            </a:extLst>
          </p:cNvPr>
          <p:cNvSpPr txBox="1"/>
          <p:nvPr/>
        </p:nvSpPr>
        <p:spPr>
          <a:xfrm>
            <a:off x="1566395" y="3544892"/>
            <a:ext cx="6511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>
                <a:solidFill>
                  <a:srgbClr val="FF000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ตัวผู้</a:t>
            </a:r>
          </a:p>
        </p:txBody>
      </p:sp>
    </p:spTree>
    <p:extLst>
      <p:ext uri="{BB962C8B-B14F-4D97-AF65-F5344CB8AC3E}">
        <p14:creationId xmlns:p14="http://schemas.microsoft.com/office/powerpoint/2010/main" val="5072741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1506</TotalTime>
  <Words>430</Words>
  <Application>Microsoft Office PowerPoint</Application>
  <PresentationFormat>Widescreen</PresentationFormat>
  <Paragraphs>24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AngsanaUPC</vt:lpstr>
      <vt:lpstr>Arial</vt:lpstr>
      <vt:lpstr>Calibri</vt:lpstr>
      <vt:lpstr>Calibri Light</vt:lpstr>
      <vt:lpstr>Lato</vt:lpstr>
      <vt:lpstr>lookpeach</vt:lpstr>
      <vt:lpstr>Times New Roman</vt:lpstr>
      <vt:lpstr>Office Theme</vt:lpstr>
      <vt:lpstr>วงจรชีวิตหนอนผีเสื้ออ๊าชดุ๊คธรรมดา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วงจรชีวิตหนอนผีเสื้อมะนาว</dc:title>
  <dc:creator>5539</dc:creator>
  <cp:lastModifiedBy>Aey Sakundejpaiboon</cp:lastModifiedBy>
  <cp:revision>17</cp:revision>
  <cp:lastPrinted>2024-03-15T10:17:05Z</cp:lastPrinted>
  <dcterms:created xsi:type="dcterms:W3CDTF">2021-10-25T03:48:38Z</dcterms:created>
  <dcterms:modified xsi:type="dcterms:W3CDTF">2024-08-22T04:50:20Z</dcterms:modified>
</cp:coreProperties>
</file>