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10018713" cy="6888163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66CC"/>
    <a:srgbClr val="FF66FF"/>
    <a:srgbClr val="00CC99"/>
    <a:srgbClr val="9999FF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15" autoAdjust="0"/>
    <p:restoredTop sz="94660"/>
  </p:normalViewPr>
  <p:slideViewPr>
    <p:cSldViewPr snapToGrid="0">
      <p:cViewPr varScale="1">
        <p:scale>
          <a:sx n="67" d="100"/>
          <a:sy n="67" d="100"/>
        </p:scale>
        <p:origin x="606" y="5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381227-E288-4B26-96E3-EA111642A2A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10CB3C1-A430-4380-94A4-ACF808F5369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9CB0C9F-7C5E-4571-B289-3F1CF3A86B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7F26E7-F01E-4961-B7E7-6714329E128C}" type="datetimeFigureOut">
              <a:rPr lang="en-US" smtClean="0"/>
              <a:t>3/15/2024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9E71EAF-1556-4152-B05A-283A17D658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288AB17-3EFC-4396-BF64-8D64AA2286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13C5E7-A364-4E67-8833-4780387176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51206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FF63C8-9E0D-4E1C-A1A7-DCA1CC6E91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E71656F-24F4-4A58-A9B6-C0CEBE4DDEF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5191D2D-7069-40AB-A074-F7A0986F22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7F26E7-F01E-4961-B7E7-6714329E128C}" type="datetimeFigureOut">
              <a:rPr lang="en-US" smtClean="0"/>
              <a:t>3/15/2024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0141262-153D-4636-A073-C7EFB3C2F5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4D46A23-B4FE-40E8-9BF4-25E2AD1EEF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13C5E7-A364-4E67-8833-4780387176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16789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EBB25C-B2BD-40B9-9595-762F3198DC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AD2F580-BD59-421B-8DEE-5DF5DF53750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5651BA5-DC29-410A-88E9-F7A27D1B8E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7F26E7-F01E-4961-B7E7-6714329E128C}" type="datetimeFigureOut">
              <a:rPr lang="en-US" smtClean="0"/>
              <a:t>3/15/2024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E0142FC-F322-466C-9D76-3455381C08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910B62A-FA7B-4F90-97EC-305A97EA6A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13C5E7-A364-4E67-8833-4780387176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56387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6C9228-9754-456C-80E6-78634202B1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97140B0-80E3-444E-9CAD-1F95C0CCCC7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AC8FCA0-A15A-4776-B433-949EEBE0B2D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2C853B8-9A3A-410D-AB67-709BD7BD83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7F26E7-F01E-4961-B7E7-6714329E128C}" type="datetimeFigureOut">
              <a:rPr lang="en-US" smtClean="0"/>
              <a:t>3/15/2024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1483846-E6CC-4FA9-8714-9B2824034C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3D262FD-A61B-4508-8A0E-071C89117B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13C5E7-A364-4E67-8833-4780387176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8828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EA56A2-99F4-4E74-BA10-1296DE95CC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7B60AAA-E42E-44EE-8108-366FC3F9A77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5B55280-B79D-496D-9FC1-418195B0306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8AC06B6-00AC-45B0-8932-C569F81327A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468C68B-6A8D-4C9F-82BD-B523BF444E1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DF984BB-4B14-477D-9812-2F56A8D2EC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7F26E7-F01E-4961-B7E7-6714329E128C}" type="datetimeFigureOut">
              <a:rPr lang="en-US" smtClean="0"/>
              <a:t>3/15/2024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7C5D3BF-D306-47BF-8ED0-9C19A19D56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65EC016-2291-4A38-BCBD-907EA9FD00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13C5E7-A364-4E67-8833-4780387176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64684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E27D00-7FF8-477A-9C9A-B0C1AD49E9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FB5D7C3-0D4C-4B78-9F51-34B3652649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7F26E7-F01E-4961-B7E7-6714329E128C}" type="datetimeFigureOut">
              <a:rPr lang="en-US" smtClean="0"/>
              <a:t>3/15/2024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892E98B-35E8-4418-8481-AA2F5DE949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8A5F5CD-CFE1-4D3D-A205-943EDBA3AE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13C5E7-A364-4E67-8833-4780387176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16527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7CEA89C-0ED3-438A-97C4-14B2CB50BE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7F26E7-F01E-4961-B7E7-6714329E128C}" type="datetimeFigureOut">
              <a:rPr lang="en-US" smtClean="0"/>
              <a:t>3/15/2024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BBF9045-597F-4984-B7D0-4961DAA1E6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4EB353D-CFFD-4126-875F-E058A51941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13C5E7-A364-4E67-8833-4780387176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56158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D670FC-2987-494B-BA18-DBD3685CDE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2A53458-1480-4E0A-900E-4082CB7A63E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EE9B915-E778-444C-B35B-2DF69EA7BEB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74BA7A5-0CD9-44B9-B6DF-4979B9B48D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7F26E7-F01E-4961-B7E7-6714329E128C}" type="datetimeFigureOut">
              <a:rPr lang="en-US" smtClean="0"/>
              <a:t>3/15/2024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4601B7C-B55F-4B6E-BA71-C0CF89E2DE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D8021CA-6863-416A-A837-6D0FBE9539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13C5E7-A364-4E67-8833-4780387176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82434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48E5ED-3994-4FEB-B970-E010289543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C5F41A6-31BD-4B04-BC32-0233777B874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697F2D4-A41C-4CE4-9D7A-577B174E2D5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16CB453-F64D-43F2-885E-EA86CE60F3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7F26E7-F01E-4961-B7E7-6714329E128C}" type="datetimeFigureOut">
              <a:rPr lang="en-US" smtClean="0"/>
              <a:t>3/15/2024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B7ED5D5-CFF9-4E5A-9056-89D533A651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4BFB961-6927-42B7-BDB7-D5FEE878DB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13C5E7-A364-4E67-8833-4780387176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89826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E9EBC9-E7A0-4D95-B317-191641C7C5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3A13614-854E-45B9-BD22-BD38339EF0D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AC52506-43CC-4DC7-97A3-6509FC768E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7F26E7-F01E-4961-B7E7-6714329E128C}" type="datetimeFigureOut">
              <a:rPr lang="en-US" smtClean="0"/>
              <a:t>3/15/2024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2D07FA2-9CC3-4EC7-8406-B7E6DCDEC3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EDE39C0-125C-4963-89EA-6298DA3013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13C5E7-A364-4E67-8833-4780387176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01971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2FCDDC2-B613-4825-9BE4-4B08D9B7154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C9ADB66-C746-45FA-8859-EE8E7044BDD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04829E9-DADB-4C60-A51A-500AC2C7FE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7F26E7-F01E-4961-B7E7-6714329E128C}" type="datetimeFigureOut">
              <a:rPr lang="en-US" smtClean="0"/>
              <a:t>3/15/2024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AEDEE8C-D2DA-45AE-863D-088704DE39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5E625B8-18B0-42CD-9F63-AC6E73CB6F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13C5E7-A364-4E67-8833-4780387176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45015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42D7C89-25C6-415E-B986-6ECBE0769F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EFFAA5C-D582-485B-8799-B0E33B4391C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299411F-946C-47FB-8582-4196EA0A60E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17F26E7-F01E-4961-B7E7-6714329E128C}" type="datetimeFigureOut">
              <a:rPr lang="en-US" smtClean="0"/>
              <a:t>3/15/2024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83AA1C9-713B-40FA-8242-A4D1DD95C1E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A521E1D-6126-4267-9E8E-B1813796A19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3C5E7-A364-4E67-8833-4780387176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69801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>
            <a:extLst>
              <a:ext uri="{FF2B5EF4-FFF2-40B4-BE49-F238E27FC236}">
                <a16:creationId xmlns:a16="http://schemas.microsoft.com/office/drawing/2014/main" id="{E428E0EE-A5A8-CECE-61C5-BB46DC7C12E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1850" y="4464084"/>
            <a:ext cx="2225727" cy="1488208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6B751D30-384A-C46D-981F-31AD3F635A8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3112" y="2733127"/>
            <a:ext cx="2254465" cy="1682911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193B163-0E8A-47E4-89A2-9E57D98F431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-271584" y="169777"/>
            <a:ext cx="9300882" cy="652649"/>
          </a:xfrm>
        </p:spPr>
        <p:txBody>
          <a:bodyPr>
            <a:noAutofit/>
          </a:bodyPr>
          <a:lstStyle/>
          <a:p>
            <a:r>
              <a:rPr lang="th-TH" sz="3200" b="1" u="sng" dirty="0">
                <a:latin typeface="lookpeach" panose="02000503000000000000" pitchFamily="2" charset="-34"/>
                <a:cs typeface="lookpeach" panose="02000503000000000000" pitchFamily="2" charset="-34"/>
              </a:rPr>
              <a:t>วงจรชีวิตหนอนผีเสื้อใบรักลายเสือ</a:t>
            </a:r>
            <a:endParaRPr lang="en-US" sz="3200" b="1" u="sng" dirty="0">
              <a:latin typeface="lookpeach" panose="02000503000000000000" pitchFamily="2" charset="-34"/>
              <a:cs typeface="lookpeach" panose="02000503000000000000" pitchFamily="2" charset="-34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D2349BC-2AB5-4A1E-A64B-ED39E374AAA6}"/>
              </a:ext>
            </a:extLst>
          </p:cNvPr>
          <p:cNvSpPr txBox="1"/>
          <p:nvPr/>
        </p:nvSpPr>
        <p:spPr>
          <a:xfrm>
            <a:off x="3063519" y="1081849"/>
            <a:ext cx="1775012" cy="1785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u="sng" dirty="0">
                <a:latin typeface="lookpeach" panose="02000503000000000000" pitchFamily="2" charset="-34"/>
                <a:cs typeface="lookpeach" panose="02000503000000000000" pitchFamily="2" charset="-34"/>
              </a:rPr>
              <a:t>ระยะไข่ </a:t>
            </a:r>
          </a:p>
          <a:p>
            <a:pPr algn="ctr"/>
            <a:r>
              <a:rPr lang="th-TH" u="sng" dirty="0">
                <a:latin typeface="lookpeach" panose="02000503000000000000" pitchFamily="2" charset="-34"/>
                <a:cs typeface="lookpeach" panose="02000503000000000000" pitchFamily="2" charset="-34"/>
              </a:rPr>
              <a:t>5 – 7 วัน</a:t>
            </a:r>
            <a:endParaRPr lang="en-US" u="sng" dirty="0">
              <a:latin typeface="lookpeach" panose="02000503000000000000" pitchFamily="2" charset="-34"/>
              <a:cs typeface="lookpeach" panose="02000503000000000000" pitchFamily="2" charset="-34"/>
            </a:endParaRPr>
          </a:p>
          <a:p>
            <a:pPr algn="ctr"/>
            <a:r>
              <a:rPr lang="th-TH" sz="1400" dirty="0">
                <a:latin typeface="lookpeach" panose="02000503000000000000" pitchFamily="2" charset="-34"/>
                <a:cs typeface="lookpeach" panose="02000503000000000000" pitchFamily="2" charset="-34"/>
              </a:rPr>
              <a:t>เมื่อหนอนฝักออกจากไข่ จะกินเปลือกไข่เป็นอาหารมื้อแรก</a:t>
            </a:r>
          </a:p>
          <a:p>
            <a:pPr algn="ctr"/>
            <a:endParaRPr lang="en-US" u="sng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5EB4CCC4-EFAE-46B5-92F9-F49A44FDC328}"/>
              </a:ext>
            </a:extLst>
          </p:cNvPr>
          <p:cNvSpPr txBox="1"/>
          <p:nvPr/>
        </p:nvSpPr>
        <p:spPr>
          <a:xfrm>
            <a:off x="9181940" y="1150872"/>
            <a:ext cx="209213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u="sng" dirty="0">
                <a:latin typeface="lookpeach" panose="02000503000000000000" pitchFamily="2" charset="-34"/>
                <a:cs typeface="lookpeach" panose="02000503000000000000" pitchFamily="2" charset="-34"/>
              </a:rPr>
              <a:t>ระยะหนอน</a:t>
            </a:r>
          </a:p>
          <a:p>
            <a:pPr algn="ctr"/>
            <a:r>
              <a:rPr lang="th-TH" u="sng" dirty="0">
                <a:latin typeface="lookpeach" panose="02000503000000000000" pitchFamily="2" charset="-34"/>
                <a:cs typeface="lookpeach" panose="02000503000000000000" pitchFamily="2" charset="-34"/>
              </a:rPr>
              <a:t>20 - 25 วัน</a:t>
            </a:r>
            <a:r>
              <a:rPr lang="th-TH" u="sng" dirty="0"/>
              <a:t> </a:t>
            </a:r>
            <a:endParaRPr lang="en-US" u="sng" dirty="0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322A14D3-BC49-47DE-B101-81E87E4AF780}"/>
              </a:ext>
            </a:extLst>
          </p:cNvPr>
          <p:cNvSpPr txBox="1"/>
          <p:nvPr/>
        </p:nvSpPr>
        <p:spPr>
          <a:xfrm>
            <a:off x="8217672" y="1743688"/>
            <a:ext cx="4019818" cy="2492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1200" dirty="0">
                <a:latin typeface="lookpeach" panose="02000503000000000000" pitchFamily="2" charset="-34"/>
                <a:cs typeface="lookpeach" panose="02000503000000000000" pitchFamily="2" charset="-34"/>
              </a:rPr>
              <a:t>ระยะนี้หนอนจะตัวเล็กมากในระยะแรก และจะลอกคราบประมาณ 4-5 ครั้งและมีขนาดใหญ่ขึ้นเรื่อยๆ ระยะนี้หมั่นเปลี่ยนพืชอาหารบ่อยๆ โดยใส่ใบใหม่ลงไปในกล่องเลี้ยงได้เลย ไม่ต้องดึงหนอนออกจากใบเดิม เค้าจะคลานไปหาใบใหม่เอง แล้วค่อยเอาใบเดิมออก (ระวังมีหนอนติดออกมาด้วยนะคะ) ถ้าอึเยอะก็เทอึออกจากกล่องได้เลยค่ะ </a:t>
            </a:r>
            <a:r>
              <a:rPr lang="th-TH" sz="1200" b="0" i="0" dirty="0">
                <a:solidFill>
                  <a:srgbClr val="000000"/>
                </a:solidFill>
                <a:effectLst/>
                <a:latin typeface="lookpeach" panose="02000503000000000000" pitchFamily="2" charset="-34"/>
                <a:cs typeface="lookpeach" panose="02000503000000000000" pitchFamily="2" charset="-34"/>
              </a:rPr>
              <a:t>หนอนระยะสุดท้ายเจริญเต็มที่จะหยุดกินใบพืช ยึดติดกับใบหรือส่วนใดส่วนหนึ่งของกล่องด้วยเส้นใยไหม 1 จุดด้านบน ถ้าเห็นหนอนม้วนตัวเกาะนิ่งๆ ไม่ต้องไปเขี่ยหรือจับนะคะ เค้ากำลังจะเปลี่ยนรูปร่างเป็นดักแด้ เปิดปิดฝาเบาๆ ระวังอย่าให้หลุด ถ้าเส้นใยที่เข้าชักไว้เพื่อเข้าดักแด้หลุดเค้าจะหล่นบนพื้นทำให้การเข้าดักแด้</a:t>
            </a:r>
            <a:r>
              <a:rPr lang="th-TH" sz="1200" b="0" i="0">
                <a:solidFill>
                  <a:srgbClr val="000000"/>
                </a:solidFill>
                <a:effectLst/>
                <a:latin typeface="lookpeach" panose="02000503000000000000" pitchFamily="2" charset="-34"/>
                <a:cs typeface="lookpeach" panose="02000503000000000000" pitchFamily="2" charset="-34"/>
              </a:rPr>
              <a:t>ไม่สมบูรณ์ทำ</a:t>
            </a:r>
            <a:r>
              <a:rPr lang="th-TH" sz="1200" b="0" i="0" dirty="0">
                <a:solidFill>
                  <a:srgbClr val="000000"/>
                </a:solidFill>
                <a:effectLst/>
                <a:latin typeface="lookpeach" panose="02000503000000000000" pitchFamily="2" charset="-34"/>
                <a:cs typeface="lookpeach" panose="02000503000000000000" pitchFamily="2" charset="-34"/>
              </a:rPr>
              <a:t>ให้ตาย</a:t>
            </a:r>
            <a:r>
              <a:rPr lang="th-TH" sz="1200" b="0" i="0">
                <a:solidFill>
                  <a:srgbClr val="000000"/>
                </a:solidFill>
                <a:effectLst/>
                <a:latin typeface="lookpeach" panose="02000503000000000000" pitchFamily="2" charset="-34"/>
                <a:cs typeface="lookpeach" panose="02000503000000000000" pitchFamily="2" charset="-34"/>
              </a:rPr>
              <a:t>ได้ค่ะ </a:t>
            </a:r>
            <a:endParaRPr lang="en-US" sz="1200" dirty="0">
              <a:latin typeface="lookpeach" panose="02000503000000000000" pitchFamily="2" charset="-34"/>
              <a:cs typeface="lookpeach" panose="02000503000000000000" pitchFamily="2" charset="-34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B21742CD-D715-44E9-A58B-0565CAD4D564}"/>
              </a:ext>
            </a:extLst>
          </p:cNvPr>
          <p:cNvSpPr txBox="1"/>
          <p:nvPr/>
        </p:nvSpPr>
        <p:spPr>
          <a:xfrm>
            <a:off x="9086669" y="4354332"/>
            <a:ext cx="209213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u="sng" dirty="0">
                <a:latin typeface="lookpeach" panose="02000503000000000000" pitchFamily="2" charset="-34"/>
                <a:cs typeface="lookpeach" panose="02000503000000000000" pitchFamily="2" charset="-34"/>
              </a:rPr>
              <a:t>ระยะดักแด้</a:t>
            </a:r>
          </a:p>
          <a:p>
            <a:pPr algn="ctr"/>
            <a:r>
              <a:rPr lang="th-TH" u="sng" dirty="0">
                <a:latin typeface="lookpeach" panose="02000503000000000000" pitchFamily="2" charset="-34"/>
                <a:cs typeface="lookpeach" panose="02000503000000000000" pitchFamily="2" charset="-34"/>
              </a:rPr>
              <a:t>7 - 10 วัน</a:t>
            </a:r>
            <a:r>
              <a:rPr lang="th-TH" u="sng" dirty="0"/>
              <a:t> </a:t>
            </a:r>
            <a:endParaRPr lang="en-US" u="sng" dirty="0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09D64E30-68AC-4A68-92DC-59F70B2120E7}"/>
              </a:ext>
            </a:extLst>
          </p:cNvPr>
          <p:cNvSpPr txBox="1"/>
          <p:nvPr/>
        </p:nvSpPr>
        <p:spPr>
          <a:xfrm>
            <a:off x="8073476" y="4947112"/>
            <a:ext cx="4118524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1200" dirty="0">
                <a:latin typeface="lookpeach" panose="02000503000000000000" pitchFamily="2" charset="-34"/>
                <a:cs typeface="lookpeach" panose="02000503000000000000" pitchFamily="2" charset="-34"/>
              </a:rPr>
              <a:t>ระยะนี้หนอนจะหยุดกินอาหารแล้ว ถ้าทุกตัวเข้าดักแด้แล้ว  สามารถเอาพืชอาหารที่เหลือออก และเทอึทิ้งได้เลยค่ะ ระยะนี้ไม่ต้องทำอะไรแล้วค่ะ รอระยะเวลาให้เค้าออกจากดักแด้เป็นผีเสื้อเท่านั้นค่ะ สีดักแด้จะเป็นสีเหลืองอ่อน เขียวอ่อน หรือเขียว แต่วันที่ผีเสื้อจะออกจากดักแด้สีจะเข้มขึ้นเป็นสีน้ำตาล และจะมองเห็นลายปีกชัดขึ้น หมั่นเช็คช่วงเช้าของทุกวันนะคะ</a:t>
            </a:r>
            <a:endParaRPr lang="en-US" sz="1200" dirty="0">
              <a:latin typeface="lookpeach" panose="02000503000000000000" pitchFamily="2" charset="-34"/>
              <a:cs typeface="lookpeach" panose="02000503000000000000" pitchFamily="2" charset="-34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4D54D9E3-0AA4-454E-938F-C03FE6E0A6FB}"/>
              </a:ext>
            </a:extLst>
          </p:cNvPr>
          <p:cNvSpPr txBox="1"/>
          <p:nvPr/>
        </p:nvSpPr>
        <p:spPr>
          <a:xfrm>
            <a:off x="2517577" y="3542516"/>
            <a:ext cx="3223925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1200" dirty="0">
                <a:latin typeface="lookpeach" panose="02000503000000000000" pitchFamily="2" charset="-34"/>
                <a:cs typeface="lookpeach" panose="02000503000000000000" pitchFamily="2" charset="-34"/>
              </a:rPr>
              <a:t>ตอนที่ผีเสื้อออกจากดักแด้ประมาณ 1-2 ชั่วโมง </a:t>
            </a:r>
            <a:r>
              <a:rPr lang="th-TH" sz="1200" b="1" u="sng" dirty="0">
                <a:latin typeface="lookpeach" panose="02000503000000000000" pitchFamily="2" charset="-34"/>
                <a:cs typeface="lookpeach" panose="02000503000000000000" pitchFamily="2" charset="-34"/>
              </a:rPr>
              <a:t>อย่าเพิ่งจับผีเสื้อ</a:t>
            </a:r>
            <a:r>
              <a:rPr lang="th-TH" sz="1200" dirty="0">
                <a:latin typeface="lookpeach" panose="02000503000000000000" pitchFamily="2" charset="-34"/>
                <a:cs typeface="lookpeach" panose="02000503000000000000" pitchFamily="2" charset="-34"/>
              </a:rPr>
              <a:t>นะคะ ปีกเค้าจะยังเปียกอยู่ ให้เค้าตากปีก และอึของเสียออกมาก่อน จะมีของเหลวไหลออกมาในกล่อง เค้าจะเกาะอยู่นิ่งๆ เพื่อตากปีกให้แห้ง ขั้นตอนนี้สำคัญมาก ถ้าไปจับโดนปีกเค้าตอนนี้ปีกจะหักเสียหาย และทำให้เค้าบินไม่ได้ โอกาสเสียชีวิตสูงค่ะ</a:t>
            </a:r>
          </a:p>
          <a:p>
            <a:pPr algn="ctr"/>
            <a:r>
              <a:rPr lang="th-TH" sz="1200">
                <a:latin typeface="lookpeach" panose="02000503000000000000" pitchFamily="2" charset="-34"/>
                <a:cs typeface="lookpeach" panose="02000503000000000000" pitchFamily="2" charset="-34"/>
              </a:rPr>
              <a:t>ผีเสื้อตัวผู้ และตัวเมียจะมีลายปีกเหมือนกันมาก แต่ตัวเมียก้นจะป่องและขนาดใหญ่กว่าตัวผู้ อย่าลืมดูเพศน้องๆ นะคะ</a:t>
            </a:r>
            <a:endParaRPr lang="en-US" sz="1200" dirty="0">
              <a:latin typeface="lookpeach" panose="02000503000000000000" pitchFamily="2" charset="-34"/>
              <a:cs typeface="lookpeach" panose="02000503000000000000" pitchFamily="2" charset="-34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0306B65E-7A59-402B-AB2E-8D8230C2FB7C}"/>
              </a:ext>
            </a:extLst>
          </p:cNvPr>
          <p:cNvSpPr txBox="1"/>
          <p:nvPr/>
        </p:nvSpPr>
        <p:spPr>
          <a:xfrm>
            <a:off x="3063519" y="2936840"/>
            <a:ext cx="203544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u="sng" dirty="0">
                <a:latin typeface="lookpeach" panose="02000503000000000000" pitchFamily="2" charset="-34"/>
                <a:cs typeface="lookpeach" panose="02000503000000000000" pitchFamily="2" charset="-34"/>
              </a:rPr>
              <a:t>ระยะผีเสื้อ </a:t>
            </a:r>
          </a:p>
          <a:p>
            <a:pPr algn="ctr"/>
            <a:r>
              <a:rPr lang="th-TH" u="sng" dirty="0">
                <a:latin typeface="lookpeach" panose="02000503000000000000" pitchFamily="2" charset="-34"/>
                <a:cs typeface="lookpeach" panose="02000503000000000000" pitchFamily="2" charset="-34"/>
              </a:rPr>
              <a:t>10 – 15 วัน</a:t>
            </a:r>
            <a:r>
              <a:rPr lang="th-TH" u="sng" dirty="0"/>
              <a:t> </a:t>
            </a:r>
            <a:endParaRPr lang="en-US" u="sng" dirty="0"/>
          </a:p>
        </p:txBody>
      </p:sp>
      <p:sp>
        <p:nvSpPr>
          <p:cNvPr id="16" name="Arrow: Curved Down 15">
            <a:extLst>
              <a:ext uri="{FF2B5EF4-FFF2-40B4-BE49-F238E27FC236}">
                <a16:creationId xmlns:a16="http://schemas.microsoft.com/office/drawing/2014/main" id="{B2540135-83B9-402D-9AC5-04ED4E84C12C}"/>
              </a:ext>
            </a:extLst>
          </p:cNvPr>
          <p:cNvSpPr/>
          <p:nvPr/>
        </p:nvSpPr>
        <p:spPr>
          <a:xfrm>
            <a:off x="4521110" y="792317"/>
            <a:ext cx="1775012" cy="502839"/>
          </a:xfrm>
          <a:prstGeom prst="curvedDownArrow">
            <a:avLst/>
          </a:prstGeom>
          <a:solidFill>
            <a:srgbClr val="FF66CC"/>
          </a:solidFill>
          <a:ln>
            <a:solidFill>
              <a:srgbClr val="FF66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9EFDFB93-FB56-4225-93C5-CE967B3AF1E1}"/>
              </a:ext>
            </a:extLst>
          </p:cNvPr>
          <p:cNvSpPr txBox="1"/>
          <p:nvPr/>
        </p:nvSpPr>
        <p:spPr>
          <a:xfrm>
            <a:off x="6126646" y="7720"/>
            <a:ext cx="600036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66FF"/>
                </a:solidFill>
                <a:latin typeface="lookpeach" panose="02000503000000000000" pitchFamily="2" charset="-34"/>
                <a:cs typeface="lookpeach" panose="02000503000000000000" pitchFamily="2" charset="-34"/>
              </a:rPr>
              <a:t>FB: </a:t>
            </a:r>
            <a:r>
              <a:rPr lang="th-TH" dirty="0">
                <a:solidFill>
                  <a:srgbClr val="FF66FF"/>
                </a:solidFill>
                <a:latin typeface="lookpeach" panose="02000503000000000000" pitchFamily="2" charset="-34"/>
                <a:cs typeface="lookpeach" panose="02000503000000000000" pitchFamily="2" charset="-34"/>
              </a:rPr>
              <a:t>บ้านหนอนผีเสื้อ </a:t>
            </a:r>
            <a:r>
              <a:rPr lang="en-US" dirty="0">
                <a:solidFill>
                  <a:srgbClr val="FF66FF"/>
                </a:solidFill>
                <a:latin typeface="lookpeach" panose="02000503000000000000" pitchFamily="2" charset="-34"/>
                <a:cs typeface="lookpeach" panose="02000503000000000000" pitchFamily="2" charset="-34"/>
              </a:rPr>
              <a:t>@TheVeryHungryCaterpillarHouse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84DEB32B-06A5-4398-88DD-11070B6F534D}"/>
              </a:ext>
            </a:extLst>
          </p:cNvPr>
          <p:cNvSpPr txBox="1"/>
          <p:nvPr/>
        </p:nvSpPr>
        <p:spPr>
          <a:xfrm>
            <a:off x="7572067" y="367141"/>
            <a:ext cx="637292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b="0" i="0" dirty="0">
                <a:effectLst/>
                <a:latin typeface="lookpeach" panose="02000503000000000000" pitchFamily="2" charset="-34"/>
                <a:cs typeface="lookpeach" panose="02000503000000000000" pitchFamily="2" charset="-34"/>
              </a:rPr>
              <a:t>The Common Tiger Butterfly </a:t>
            </a:r>
            <a:endParaRPr lang="th-TH" b="0" i="0" dirty="0">
              <a:effectLst/>
              <a:latin typeface="lookpeach" panose="02000503000000000000" pitchFamily="2" charset="-34"/>
              <a:cs typeface="lookpeach" panose="02000503000000000000" pitchFamily="2" charset="-34"/>
            </a:endParaRPr>
          </a:p>
          <a:p>
            <a:r>
              <a:rPr lang="it-IT" b="0" i="1" dirty="0">
                <a:solidFill>
                  <a:srgbClr val="000000"/>
                </a:solidFill>
                <a:effectLst/>
                <a:latin typeface="Segoe UI" panose="020B0502040204020203" pitchFamily="34" charset="0"/>
              </a:rPr>
              <a:t>Danaus genutia genutia</a:t>
            </a:r>
            <a:r>
              <a:rPr lang="it-IT" b="0" i="0" dirty="0">
                <a:solidFill>
                  <a:srgbClr val="000000"/>
                </a:solidFill>
                <a:effectLst/>
                <a:latin typeface="Segoe UI" panose="020B0502040204020203" pitchFamily="34" charset="0"/>
              </a:rPr>
              <a:t>  (Cramer, 1779)</a:t>
            </a:r>
            <a:r>
              <a:rPr lang="th-TH" dirty="0">
                <a:latin typeface="lookpeach" panose="02000503000000000000" pitchFamily="2" charset="-34"/>
                <a:cs typeface="lookpeach" panose="02000503000000000000" pitchFamily="2" charset="-34"/>
              </a:rPr>
              <a:t>    </a:t>
            </a:r>
          </a:p>
          <a:p>
            <a:r>
              <a:rPr lang="th-TH" dirty="0">
                <a:latin typeface="lookpeach" panose="02000503000000000000" pitchFamily="2" charset="-34"/>
                <a:cs typeface="lookpeach" panose="02000503000000000000" pitchFamily="2" charset="-34"/>
              </a:rPr>
              <a:t>        ผีเสื้อกลางวัน</a:t>
            </a:r>
            <a:endParaRPr lang="en-US" dirty="0">
              <a:latin typeface="lookpeach" panose="02000503000000000000" pitchFamily="2" charset="-34"/>
              <a:cs typeface="lookpeach" panose="02000503000000000000" pitchFamily="2" charset="-34"/>
            </a:endParaRPr>
          </a:p>
        </p:txBody>
      </p:sp>
      <p:sp>
        <p:nvSpPr>
          <p:cNvPr id="33" name="Arrow: Curved Left 32">
            <a:extLst>
              <a:ext uri="{FF2B5EF4-FFF2-40B4-BE49-F238E27FC236}">
                <a16:creationId xmlns:a16="http://schemas.microsoft.com/office/drawing/2014/main" id="{27CC4466-DE84-4206-A934-6D4B9F9F86A3}"/>
              </a:ext>
            </a:extLst>
          </p:cNvPr>
          <p:cNvSpPr/>
          <p:nvPr/>
        </p:nvSpPr>
        <p:spPr>
          <a:xfrm flipH="1" flipV="1">
            <a:off x="360402" y="1268112"/>
            <a:ext cx="719175" cy="1828410"/>
          </a:xfrm>
          <a:prstGeom prst="curvedLeftArrow">
            <a:avLst/>
          </a:prstGeom>
          <a:solidFill>
            <a:srgbClr val="FF66CC"/>
          </a:solidFill>
          <a:ln>
            <a:solidFill>
              <a:srgbClr val="FF66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7" name="Arrow: Curved Left 26">
            <a:extLst>
              <a:ext uri="{FF2B5EF4-FFF2-40B4-BE49-F238E27FC236}">
                <a16:creationId xmlns:a16="http://schemas.microsoft.com/office/drawing/2014/main" id="{90263504-D4B0-4D19-B1CE-E77DBE95765D}"/>
              </a:ext>
            </a:extLst>
          </p:cNvPr>
          <p:cNvSpPr/>
          <p:nvPr/>
        </p:nvSpPr>
        <p:spPr>
          <a:xfrm>
            <a:off x="7470903" y="2891963"/>
            <a:ext cx="648094" cy="1526111"/>
          </a:xfrm>
          <a:prstGeom prst="curvedLeftArrow">
            <a:avLst/>
          </a:prstGeom>
          <a:solidFill>
            <a:srgbClr val="FF66CC"/>
          </a:solidFill>
          <a:ln>
            <a:solidFill>
              <a:srgbClr val="FF66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30" name="Arrow: Curved Up 29">
            <a:extLst>
              <a:ext uri="{FF2B5EF4-FFF2-40B4-BE49-F238E27FC236}">
                <a16:creationId xmlns:a16="http://schemas.microsoft.com/office/drawing/2014/main" id="{4B06E40B-6E02-47DB-8F54-F9B28F34DC46}"/>
              </a:ext>
            </a:extLst>
          </p:cNvPr>
          <p:cNvSpPr/>
          <p:nvPr/>
        </p:nvSpPr>
        <p:spPr>
          <a:xfrm flipH="1">
            <a:off x="2192284" y="6119457"/>
            <a:ext cx="4386236" cy="712212"/>
          </a:xfrm>
          <a:prstGeom prst="curvedUpArrow">
            <a:avLst/>
          </a:prstGeom>
          <a:solidFill>
            <a:srgbClr val="FF66CC"/>
          </a:solidFill>
          <a:ln>
            <a:solidFill>
              <a:srgbClr val="FF66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A0D9812-697F-B72C-AD92-F1B7A78FFF5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09418" y="1268112"/>
            <a:ext cx="1489136" cy="119599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DBCB3CF9-0072-4976-42BF-FB7F9D3B5B2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29320" y="4604345"/>
            <a:ext cx="904961" cy="1293936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EFF605D9-A6B4-E26C-B7B2-2721826791A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06221" y="1370664"/>
            <a:ext cx="2667255" cy="1436825"/>
          </a:xfrm>
          <a:prstGeom prst="rect">
            <a:avLst/>
          </a:prstGeom>
        </p:spPr>
      </p:pic>
      <p:sp>
        <p:nvSpPr>
          <p:cNvPr id="34" name="TextBox 33">
            <a:extLst>
              <a:ext uri="{FF2B5EF4-FFF2-40B4-BE49-F238E27FC236}">
                <a16:creationId xmlns:a16="http://schemas.microsoft.com/office/drawing/2014/main" id="{730D200E-6B54-4D56-BA00-437F146BDB14}"/>
              </a:ext>
            </a:extLst>
          </p:cNvPr>
          <p:cNvSpPr txBox="1"/>
          <p:nvPr/>
        </p:nvSpPr>
        <p:spPr>
          <a:xfrm>
            <a:off x="4064978" y="6303261"/>
            <a:ext cx="869908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1200" dirty="0">
                <a:solidFill>
                  <a:srgbClr val="00B0F0"/>
                </a:solidFill>
                <a:latin typeface="lookpeach" panose="02000503000000000000" pitchFamily="2" charset="-34"/>
                <a:cs typeface="lookpeach" panose="02000503000000000000" pitchFamily="2" charset="-34"/>
              </a:rPr>
              <a:t>ปล. สงสัยขั้นตอนไหนสอบถามได้ทาง </a:t>
            </a:r>
            <a:r>
              <a:rPr lang="en-US" sz="1200" dirty="0">
                <a:solidFill>
                  <a:srgbClr val="00B0F0"/>
                </a:solidFill>
                <a:latin typeface="lookpeach" panose="02000503000000000000" pitchFamily="2" charset="-34"/>
                <a:cs typeface="lookpeach" panose="02000503000000000000" pitchFamily="2" charset="-34"/>
              </a:rPr>
              <a:t>FB: </a:t>
            </a:r>
            <a:r>
              <a:rPr lang="th-TH" sz="1200" dirty="0">
                <a:solidFill>
                  <a:srgbClr val="00B0F0"/>
                </a:solidFill>
                <a:latin typeface="lookpeach" panose="02000503000000000000" pitchFamily="2" charset="-34"/>
                <a:cs typeface="lookpeach" panose="02000503000000000000" pitchFamily="2" charset="-34"/>
              </a:rPr>
              <a:t>บ้านหนอนผีเสื้อ </a:t>
            </a:r>
            <a:r>
              <a:rPr lang="en-US" sz="1200" dirty="0">
                <a:solidFill>
                  <a:srgbClr val="00B0F0"/>
                </a:solidFill>
                <a:latin typeface="lookpeach" panose="02000503000000000000" pitchFamily="2" charset="-34"/>
                <a:cs typeface="lookpeach" panose="02000503000000000000" pitchFamily="2" charset="-34"/>
              </a:rPr>
              <a:t>@TheVeryHungryCaterpillarHouse </a:t>
            </a:r>
          </a:p>
          <a:p>
            <a:pPr algn="ctr"/>
            <a:r>
              <a:rPr lang="th-TH" sz="1200" dirty="0">
                <a:solidFill>
                  <a:srgbClr val="00B0F0"/>
                </a:solidFill>
                <a:latin typeface="lookpeach" panose="02000503000000000000" pitchFamily="2" charset="-34"/>
                <a:cs typeface="lookpeach" panose="02000503000000000000" pitchFamily="2" charset="-34"/>
              </a:rPr>
              <a:t> ขอให้สนุกกับการเลี้ยงนะคะ ขอบคุณลูกค้าทุกท่านมากๆ ค่ะ </a:t>
            </a:r>
            <a:endParaRPr lang="en-US" sz="1200" dirty="0">
              <a:solidFill>
                <a:srgbClr val="00B0F0"/>
              </a:solidFill>
              <a:latin typeface="lookpeach" panose="02000503000000000000" pitchFamily="2" charset="-34"/>
              <a:cs typeface="lookpeach" panose="02000503000000000000" pitchFamily="2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50727415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1294</TotalTime>
  <Words>458</Words>
  <Application>Microsoft Office PowerPoint</Application>
  <PresentationFormat>Widescreen</PresentationFormat>
  <Paragraphs>20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7" baseType="lpstr">
      <vt:lpstr>Arial</vt:lpstr>
      <vt:lpstr>Calibri</vt:lpstr>
      <vt:lpstr>Calibri Light</vt:lpstr>
      <vt:lpstr>lookpeach</vt:lpstr>
      <vt:lpstr>Segoe UI</vt:lpstr>
      <vt:lpstr>Office Theme</vt:lpstr>
      <vt:lpstr>วงจรชีวิตหนอนผีเสื้อใบรักลายเสือ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วงจรชีวิตหนอนผีเสื้อมะนาว</dc:title>
  <dc:creator>5539</dc:creator>
  <cp:lastModifiedBy>Aey Sakundejpaiboon</cp:lastModifiedBy>
  <cp:revision>14</cp:revision>
  <cp:lastPrinted>2024-03-15T10:17:05Z</cp:lastPrinted>
  <dcterms:created xsi:type="dcterms:W3CDTF">2021-10-25T03:48:38Z</dcterms:created>
  <dcterms:modified xsi:type="dcterms:W3CDTF">2024-03-15T10:17:41Z</dcterms:modified>
</cp:coreProperties>
</file>