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9945688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  <a:srgbClr val="FF66FF"/>
    <a:srgbClr val="00CC99"/>
    <a:srgbClr val="9999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91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81227-E288-4B26-96E3-EA111642A2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0CB3C1-A430-4380-94A4-ACF808F53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CB0C9F-7C5E-4571-B289-3F1CF3A86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E71EAF-1556-4152-B05A-283A17D65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88AB17-3EFC-4396-BF64-8D64AA228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120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F63C8-9E0D-4E1C-A1A7-DCA1CC6E9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1656F-24F4-4A58-A9B6-C0CEBE4DDE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191D2D-7069-40AB-A074-F7A0986F2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41262-153D-4636-A073-C7EFB3C2F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D46A23-B4FE-40E8-9BF4-25E2AD1EE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678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BB25C-B2BD-40B9-9595-762F3198D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D2F580-BD59-421B-8DEE-5DF5DF5375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651BA5-DC29-410A-88E9-F7A27D1B8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0142FC-F322-466C-9D76-3455381C0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10B62A-FA7B-4F90-97EC-305A97EA6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638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C9228-9754-456C-80E6-78634202B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7140B0-80E3-444E-9CAD-1F95C0CCCC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C8FCA0-A15A-4776-B433-949EEBE0B2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C853B8-9A3A-410D-AB67-709BD7BD8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483846-E6CC-4FA9-8714-9B2824034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D262FD-A61B-4508-8A0E-071C89117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82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A56A2-99F4-4E74-BA10-1296DE95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B60AAA-E42E-44EE-8108-366FC3F9A7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B55280-B79D-496D-9FC1-418195B030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AC06B6-00AC-45B0-8932-C569F81327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68C68B-6A8D-4C9F-82BD-B523BF444E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F984BB-4B14-477D-9812-2F56A8D2E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C5D3BF-D306-47BF-8ED0-9C19A19D5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5EC016-2291-4A38-BCBD-907EA9FD0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468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27D00-7FF8-477A-9C9A-B0C1AD49E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B5D7C3-0D4C-4B78-9F51-34B365264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92E98B-35E8-4418-8481-AA2F5DE94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A5F5CD-CFE1-4D3D-A205-943EDBA3A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652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CEA89C-0ED3-438A-97C4-14B2CB50B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BF9045-597F-4984-B7D0-4961DAA1E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EB353D-CFFD-4126-875F-E058A5194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615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670FC-2987-494B-BA18-DBD3685CD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53458-1480-4E0A-900E-4082CB7A63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E9B915-E778-444C-B35B-2DF69EA7BE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4BA7A5-0CD9-44B9-B6DF-4979B9B48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601B7C-B55F-4B6E-BA71-C0CF89E2D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8021CA-6863-416A-A837-6D0FBE953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43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8E5ED-3994-4FEB-B970-E01028954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5F41A6-31BD-4B04-BC32-0233777B87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97F2D4-A41C-4CE4-9D7A-577B174E2D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6CB453-F64D-43F2-885E-EA86CE60F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7ED5D5-CFF9-4E5A-9056-89D533A65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BFB961-6927-42B7-BDB7-D5FEE878D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982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9EBC9-E7A0-4D95-B317-191641C7C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A13614-854E-45B9-BD22-BD38339EF0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C52506-43CC-4DC7-97A3-6509FC768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07FA2-9CC3-4EC7-8406-B7E6DCDEC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DE39C0-125C-4963-89EA-6298DA301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197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FCDDC2-B613-4825-9BE4-4B08D9B715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9ADB66-C746-45FA-8859-EE8E7044BD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4829E9-DADB-4C60-A51A-500AC2C7F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EDEE8C-D2DA-45AE-863D-088704DE3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625B8-18B0-42CD-9F63-AC6E73CB6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501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2D7C89-25C6-415E-B986-6ECBE0769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FFAA5C-D582-485B-8799-B0E33B4391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99411F-946C-47FB-8582-4196EA0A60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F26E7-F01E-4961-B7E7-6714329E128C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3AA1C9-713B-40FA-8242-A4D1DD95C1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521E1D-6126-4267-9E8E-B1813796A1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980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F77414F7-334D-D3AA-B8F3-AA6D22F812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174" y="3154790"/>
            <a:ext cx="1617901" cy="196371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FF94229-9647-41D9-97FA-C9B64487C6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31019" y="1237797"/>
            <a:ext cx="2477272" cy="12581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B9E04AF-323F-00A7-77B1-7F6F13F709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3259" y="2034258"/>
            <a:ext cx="2722516" cy="25786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93B163-0E8A-47E4-89A2-9E57D98F4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969378" y="343094"/>
            <a:ext cx="7891872" cy="652649"/>
          </a:xfrm>
        </p:spPr>
        <p:txBody>
          <a:bodyPr>
            <a:noAutofit/>
          </a:bodyPr>
          <a:lstStyle/>
          <a:p>
            <a:pPr>
              <a:lnSpc>
                <a:spcPct val="300000"/>
              </a:lnSpc>
            </a:pPr>
            <a:r>
              <a:rPr lang="th-TH" sz="3200" b="1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วงจรชีวิตผีเสื้อหางตุ้มจุดชมพู</a:t>
            </a:r>
            <a:endParaRPr lang="en-US" sz="3200" b="1" u="sng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2349BC-2AB5-4A1E-A64B-ED39E374AAA6}"/>
              </a:ext>
            </a:extLst>
          </p:cNvPr>
          <p:cNvSpPr txBox="1"/>
          <p:nvPr/>
        </p:nvSpPr>
        <p:spPr>
          <a:xfrm>
            <a:off x="1466968" y="953868"/>
            <a:ext cx="2275215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ระยะไข่ </a:t>
            </a:r>
          </a:p>
          <a:p>
            <a:pPr algn="ctr"/>
            <a:r>
              <a:rPr lang="th-TH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4-7 วัน</a:t>
            </a:r>
            <a:endParaRPr lang="en-US" u="sng" dirty="0">
              <a:latin typeface="FC Palette" panose="020B0500040200020003" pitchFamily="34" charset="-34"/>
              <a:cs typeface="FC Palette" panose="020B0500040200020003" pitchFamily="34" charset="-34"/>
            </a:endParaRPr>
          </a:p>
          <a:p>
            <a:pPr algn="ctr"/>
            <a:r>
              <a:rPr lang="th-TH" sz="1400" dirty="0">
                <a:latin typeface="FC Palette" panose="020B0500040200020003" pitchFamily="34" charset="-34"/>
                <a:cs typeface="FC Palette" panose="020B0500040200020003" pitchFamily="34" charset="-34"/>
              </a:rPr>
              <a:t>เมื่อหนอนฝักออกจากไข่ จะกินเปลือกไข่เป็นอาหารมื้อแรก</a:t>
            </a:r>
          </a:p>
          <a:p>
            <a:pPr algn="ctr"/>
            <a:endParaRPr lang="en-US" u="sng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B4CCC4-EFAE-46B5-92F9-F49A44FDC328}"/>
              </a:ext>
            </a:extLst>
          </p:cNvPr>
          <p:cNvSpPr txBox="1"/>
          <p:nvPr/>
        </p:nvSpPr>
        <p:spPr>
          <a:xfrm>
            <a:off x="8710749" y="1457444"/>
            <a:ext cx="2092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ระยะหนอน</a:t>
            </a:r>
          </a:p>
          <a:p>
            <a:pPr algn="ctr"/>
            <a:r>
              <a:rPr lang="th-TH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19 - 40 วัน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22A14D3-BC49-47DE-B101-81E87E4AF780}"/>
              </a:ext>
            </a:extLst>
          </p:cNvPr>
          <p:cNvSpPr txBox="1"/>
          <p:nvPr/>
        </p:nvSpPr>
        <p:spPr>
          <a:xfrm>
            <a:off x="7639291" y="2200941"/>
            <a:ext cx="44260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400" dirty="0">
                <a:solidFill>
                  <a:srgbClr val="000000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หนอนจะมีลำตัวเป็นปล้องๆ มีสีดำ หนามมีสีแดงกระจายอยู่บนลำตัว บริเวณกลางลำตัวมีแถบและหนามสีขาว 1 แถบพาดขวางลำตัว</a:t>
            </a:r>
          </a:p>
          <a:p>
            <a:pPr algn="ctr"/>
            <a:r>
              <a:rPr lang="th-TH" sz="1400" dirty="0">
                <a:solidFill>
                  <a:srgbClr val="000000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เมื่อหนอนเข้าสู่</a:t>
            </a:r>
            <a:r>
              <a:rPr lang="th-TH" sz="1400" b="0" i="0" dirty="0">
                <a:solidFill>
                  <a:srgbClr val="000000"/>
                </a:solidFill>
                <a:effectLst/>
                <a:latin typeface="FC Palette" panose="020B0500040200020003" pitchFamily="34" charset="-34"/>
                <a:cs typeface="FC Palette" panose="020B0500040200020003" pitchFamily="34" charset="-34"/>
              </a:rPr>
              <a:t>ระยะสุดท้ายเจริญเต็มที่จะหยุดกินใบพืช</a:t>
            </a:r>
            <a:r>
              <a:rPr lang="th-TH" sz="1400" dirty="0">
                <a:solidFill>
                  <a:srgbClr val="000000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และหาที่เกาะ เพื่อเตรียมตัวเข้าดักแด้</a:t>
            </a:r>
            <a:endParaRPr lang="en-US" sz="1400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30D200E-6B54-4D56-BA00-437F146BDB14}"/>
              </a:ext>
            </a:extLst>
          </p:cNvPr>
          <p:cNvSpPr txBox="1"/>
          <p:nvPr/>
        </p:nvSpPr>
        <p:spPr>
          <a:xfrm>
            <a:off x="3262633" y="6315163"/>
            <a:ext cx="8699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ปล. สงสัยขั้นตอนไหนสอบถามได้ทาง </a:t>
            </a:r>
            <a:r>
              <a:rPr lang="en-US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FB: @TheVeryHungryCaterpillarHouse </a:t>
            </a:r>
          </a:p>
          <a:p>
            <a:pPr algn="r"/>
            <a:r>
              <a:rPr lang="th-TH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 ขอให้สนุกกับการเลี้ยงนะคะ ขอบคุณลูกค้าทุกท่านมากๆ ค่ะ </a:t>
            </a:r>
            <a:endParaRPr lang="en-US" sz="1200" dirty="0">
              <a:solidFill>
                <a:srgbClr val="FF66CC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EFDFB93-FB56-4225-93C5-CE967B3AF1E1}"/>
              </a:ext>
            </a:extLst>
          </p:cNvPr>
          <p:cNvSpPr txBox="1"/>
          <p:nvPr/>
        </p:nvSpPr>
        <p:spPr>
          <a:xfrm>
            <a:off x="1140480" y="6468885"/>
            <a:ext cx="5087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FF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FB/IG: </a:t>
            </a:r>
            <a:r>
              <a:rPr lang="th-TH" dirty="0">
                <a:solidFill>
                  <a:srgbClr val="FF66FF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บ้านหนอนผีเสื้อ</a:t>
            </a:r>
            <a:r>
              <a:rPr lang="en-US" dirty="0">
                <a:solidFill>
                  <a:srgbClr val="FF66FF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 @TheVeryHungryCaterpillarHouse</a:t>
            </a:r>
          </a:p>
        </p:txBody>
      </p:sp>
      <p:sp>
        <p:nvSpPr>
          <p:cNvPr id="33" name="Arrow: Curved Left 32">
            <a:extLst>
              <a:ext uri="{FF2B5EF4-FFF2-40B4-BE49-F238E27FC236}">
                <a16:creationId xmlns:a16="http://schemas.microsoft.com/office/drawing/2014/main" id="{27CC4466-DE84-4206-A934-6D4B9F9F86A3}"/>
              </a:ext>
            </a:extLst>
          </p:cNvPr>
          <p:cNvSpPr/>
          <p:nvPr/>
        </p:nvSpPr>
        <p:spPr>
          <a:xfrm flipH="1" flipV="1">
            <a:off x="69410" y="1316301"/>
            <a:ext cx="719175" cy="1828410"/>
          </a:xfrm>
          <a:prstGeom prst="curvedLeft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4DEB32B-06A5-4398-88DD-11070B6F534D}"/>
              </a:ext>
            </a:extLst>
          </p:cNvPr>
          <p:cNvSpPr txBox="1"/>
          <p:nvPr/>
        </p:nvSpPr>
        <p:spPr>
          <a:xfrm>
            <a:off x="5127403" y="178814"/>
            <a:ext cx="775201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0" i="0" dirty="0">
                <a:solidFill>
                  <a:srgbClr val="202122"/>
                </a:solidFill>
                <a:effectLst/>
                <a:latin typeface="FC Palette" panose="020B0500040200020003" pitchFamily="34" charset="-34"/>
                <a:cs typeface="FC Palette" panose="020B0500040200020003" pitchFamily="34" charset="-34"/>
              </a:rPr>
              <a:t> The </a:t>
            </a:r>
            <a:r>
              <a:rPr lang="en-US" sz="2000" dirty="0">
                <a:solidFill>
                  <a:srgbClr val="202122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Common Rose </a:t>
            </a:r>
            <a:r>
              <a:rPr lang="en-US" sz="2000" b="1" i="1" dirty="0" err="1">
                <a:solidFill>
                  <a:srgbClr val="330000"/>
                </a:solidFill>
                <a:effectLst/>
                <a:latin typeface="FC Palette" panose="020B0500040200020003" pitchFamily="34" charset="-34"/>
                <a:cs typeface="FC Palette" panose="020B0500040200020003" pitchFamily="34" charset="-34"/>
              </a:rPr>
              <a:t>Pachliopta</a:t>
            </a:r>
            <a:r>
              <a:rPr lang="en-US" sz="2000" b="1" i="1" dirty="0">
                <a:solidFill>
                  <a:srgbClr val="330000"/>
                </a:solidFill>
                <a:effectLst/>
                <a:latin typeface="FC Palette" panose="020B0500040200020003" pitchFamily="34" charset="-34"/>
                <a:cs typeface="FC Palette" panose="020B0500040200020003" pitchFamily="34" charset="-34"/>
              </a:rPr>
              <a:t> </a:t>
            </a:r>
            <a:r>
              <a:rPr lang="en-US" sz="2000" b="1" i="1" dirty="0" err="1">
                <a:solidFill>
                  <a:srgbClr val="330000"/>
                </a:solidFill>
                <a:effectLst/>
                <a:latin typeface="FC Palette" panose="020B0500040200020003" pitchFamily="34" charset="-34"/>
                <a:cs typeface="FC Palette" panose="020B0500040200020003" pitchFamily="34" charset="-34"/>
              </a:rPr>
              <a:t>aristolochiae</a:t>
            </a:r>
            <a:r>
              <a:rPr lang="en-US" sz="2000" b="1" i="1" dirty="0">
                <a:solidFill>
                  <a:srgbClr val="330000"/>
                </a:solidFill>
                <a:effectLst/>
                <a:latin typeface="FC Palette" panose="020B0500040200020003" pitchFamily="34" charset="-34"/>
                <a:cs typeface="FC Palette" panose="020B0500040200020003" pitchFamily="34" charset="-34"/>
              </a:rPr>
              <a:t> (Fabricius, 1775</a:t>
            </a:r>
            <a:r>
              <a:rPr lang="en-US" sz="2000" dirty="0">
                <a:latin typeface="lookpeach" panose="02000503000000000000" pitchFamily="2" charset="-34"/>
                <a:cs typeface="lookpeach" panose="02000503000000000000" pitchFamily="2" charset="-34"/>
              </a:rPr>
              <a:t>)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8E3E7A-BA2F-4EA9-B5A5-A79585621C25}"/>
              </a:ext>
            </a:extLst>
          </p:cNvPr>
          <p:cNvSpPr txBox="1"/>
          <p:nvPr/>
        </p:nvSpPr>
        <p:spPr>
          <a:xfrm>
            <a:off x="6334833" y="650039"/>
            <a:ext cx="1175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>
                <a:latin typeface="FC Palette" panose="020B0500040200020003" pitchFamily="34" charset="-34"/>
                <a:cs typeface="FC Palette" panose="020B0500040200020003" pitchFamily="34" charset="-34"/>
              </a:rPr>
              <a:t>ผีเสื้อกลางวัน</a:t>
            </a:r>
            <a:endParaRPr lang="en-US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sp>
        <p:nvSpPr>
          <p:cNvPr id="27" name="Arrow: Curved Left 26">
            <a:extLst>
              <a:ext uri="{FF2B5EF4-FFF2-40B4-BE49-F238E27FC236}">
                <a16:creationId xmlns:a16="http://schemas.microsoft.com/office/drawing/2014/main" id="{90263504-D4B0-4D19-B1CE-E77DBE95765D}"/>
              </a:ext>
            </a:extLst>
          </p:cNvPr>
          <p:cNvSpPr/>
          <p:nvPr/>
        </p:nvSpPr>
        <p:spPr>
          <a:xfrm>
            <a:off x="10687350" y="3158128"/>
            <a:ext cx="388136" cy="1272666"/>
          </a:xfrm>
          <a:prstGeom prst="curvedLeft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8A0605-087E-4C4E-A776-C3EB32ADE594}"/>
              </a:ext>
            </a:extLst>
          </p:cNvPr>
          <p:cNvSpPr txBox="1"/>
          <p:nvPr/>
        </p:nvSpPr>
        <p:spPr>
          <a:xfrm>
            <a:off x="7542653" y="630933"/>
            <a:ext cx="3932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>
                <a:latin typeface="FC Palette" panose="020B0500040200020003" pitchFamily="34" charset="-34"/>
                <a:cs typeface="FC Palette" panose="020B0500040200020003" pitchFamily="34" charset="-34"/>
              </a:rPr>
              <a:t>พืชอาหาร</a:t>
            </a:r>
            <a:r>
              <a:rPr lang="en-US" dirty="0">
                <a:latin typeface="FC Palette" panose="020B0500040200020003" pitchFamily="34" charset="-34"/>
                <a:cs typeface="FC Palette" panose="020B0500040200020003" pitchFamily="34" charset="-34"/>
              </a:rPr>
              <a:t>:</a:t>
            </a:r>
            <a:r>
              <a:rPr lang="th-TH" dirty="0">
                <a:latin typeface="FC Palette" panose="020B0500040200020003" pitchFamily="34" charset="-34"/>
                <a:cs typeface="FC Palette" panose="020B0500040200020003" pitchFamily="34" charset="-34"/>
              </a:rPr>
              <a:t> ใบกระเช้าถุงทอง, ใบกระเช้าผีมด,หูหมี</a:t>
            </a:r>
            <a:endParaRPr lang="en-US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sp>
        <p:nvSpPr>
          <p:cNvPr id="16" name="Arrow: Curved Down 15">
            <a:extLst>
              <a:ext uri="{FF2B5EF4-FFF2-40B4-BE49-F238E27FC236}">
                <a16:creationId xmlns:a16="http://schemas.microsoft.com/office/drawing/2014/main" id="{B2540135-83B9-402D-9AC5-04ED4E84C12C}"/>
              </a:ext>
            </a:extLst>
          </p:cNvPr>
          <p:cNvSpPr/>
          <p:nvPr/>
        </p:nvSpPr>
        <p:spPr>
          <a:xfrm>
            <a:off x="4651148" y="931741"/>
            <a:ext cx="1775012" cy="502839"/>
          </a:xfrm>
          <a:prstGeom prst="curvedDown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Arrow: Curved Up 29">
            <a:extLst>
              <a:ext uri="{FF2B5EF4-FFF2-40B4-BE49-F238E27FC236}">
                <a16:creationId xmlns:a16="http://schemas.microsoft.com/office/drawing/2014/main" id="{4B06E40B-6E02-47DB-8F54-F9B28F34DC46}"/>
              </a:ext>
            </a:extLst>
          </p:cNvPr>
          <p:cNvSpPr/>
          <p:nvPr/>
        </p:nvSpPr>
        <p:spPr>
          <a:xfrm flipH="1">
            <a:off x="3187692" y="4237963"/>
            <a:ext cx="3366816" cy="533397"/>
          </a:xfrm>
          <a:prstGeom prst="curvedUp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306B65E-7A59-402B-AB2E-8D8230C2FB7C}"/>
              </a:ext>
            </a:extLst>
          </p:cNvPr>
          <p:cNvSpPr txBox="1"/>
          <p:nvPr/>
        </p:nvSpPr>
        <p:spPr>
          <a:xfrm>
            <a:off x="3976299" y="4125029"/>
            <a:ext cx="2035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ระยะผีเสื้อ </a:t>
            </a:r>
          </a:p>
          <a:p>
            <a:pPr algn="ctr"/>
            <a:r>
              <a:rPr lang="th-TH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1 – 3 สัปดาห์ </a:t>
            </a:r>
            <a:endParaRPr lang="en-US" u="sng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21742CD-D715-44E9-A58B-0565CAD4D564}"/>
              </a:ext>
            </a:extLst>
          </p:cNvPr>
          <p:cNvSpPr txBox="1"/>
          <p:nvPr/>
        </p:nvSpPr>
        <p:spPr>
          <a:xfrm>
            <a:off x="8983348" y="4426047"/>
            <a:ext cx="2092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ระยะดักแด้</a:t>
            </a:r>
          </a:p>
          <a:p>
            <a:pPr algn="ctr"/>
            <a:r>
              <a:rPr lang="th-TH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12– 21 วัน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D54D9E3-0AA4-454E-938F-C03FE6E0A6FB}"/>
              </a:ext>
            </a:extLst>
          </p:cNvPr>
          <p:cNvSpPr txBox="1"/>
          <p:nvPr/>
        </p:nvSpPr>
        <p:spPr>
          <a:xfrm>
            <a:off x="0" y="4902420"/>
            <a:ext cx="678437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400" dirty="0">
                <a:latin typeface="FC Palette" panose="020B0500040200020003" pitchFamily="34" charset="-34"/>
                <a:cs typeface="FC Palette" panose="020B0500040200020003" pitchFamily="34" charset="-34"/>
              </a:rPr>
              <a:t>ตอนที่ผีเสื้อออกจากดักแด้ประมาณ 1-2 ชั่วโมง </a:t>
            </a:r>
            <a:r>
              <a:rPr lang="th-TH" sz="1400" b="1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อย่าเพิ่งจับผีเสื้อ</a:t>
            </a:r>
            <a:r>
              <a:rPr lang="th-TH" sz="1400" dirty="0">
                <a:latin typeface="FC Palette" panose="020B0500040200020003" pitchFamily="34" charset="-34"/>
                <a:cs typeface="FC Palette" panose="020B0500040200020003" pitchFamily="34" charset="-34"/>
              </a:rPr>
              <a:t>นะคะ ปีกเค้าจะยังเปียกอยู่ ให้เค้าตากปีก และอึของเสียออกมาก่อน จะมีของเหลวไหลออกมาในกล่อง เค้าจะเกาะอยู่นิ่งๆ เพื่อตากปีกให้แห้ง ขั้นตอนนี้สำคัญมาก ถ้าไปจับโดนปีกเค้าตอนนี้ปีกจะหักเสียหาย และทำให้เค้าบินไม่ได้ โอกาสเสียชีวิตสูงค่ะ หลังจากรอ 1-2 ชั่วโมงแล้วเปิดฝากล่องแล้วเอานิ้วแหย่ไปใกล้ๆ ตัวเค้าให้เค้าเกาะได้เลยค่ะ หลังจากนั้นก็ปล่อยเค้าออกไปตามธรรมชาติได้เลยค่ะ อย่าพยายามเลี้ยงนะคะ เพราะอาจตายได้หรือถ้าอยากจะลองให้อาหารใช้ส้ม/กล้วยผ่าครึ่ง หรือคอตตอนบัดจุ่มน้ำหวานก็ได้ค่ะ ผีเสื้อมีลำตัวสีชมพู-แดงสด ซึ่งแสดงถึงพิษที่สะสมจากพืชอาหาร ปีกของผีเสื้อทั้งสองเพศมีสีสันที่</a:t>
            </a:r>
            <a:br>
              <a:rPr lang="th-TH" sz="1400" dirty="0">
                <a:latin typeface="FC Palette" panose="020B0500040200020003" pitchFamily="34" charset="-34"/>
                <a:cs typeface="FC Palette" panose="020B0500040200020003" pitchFamily="34" charset="-34"/>
              </a:rPr>
            </a:br>
            <a:r>
              <a:rPr lang="th-TH" sz="1400" dirty="0">
                <a:latin typeface="FC Palette" panose="020B0500040200020003" pitchFamily="34" charset="-34"/>
                <a:cs typeface="FC Palette" panose="020B0500040200020003" pitchFamily="34" charset="-34"/>
              </a:rPr>
              <a:t>เหมือนกัน แต่ตัวผู้สีจะเข้มกว่า</a:t>
            </a:r>
            <a:endParaRPr lang="en-US" sz="1400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9D64E30-68AC-4A68-92DC-59F70B2120E7}"/>
              </a:ext>
            </a:extLst>
          </p:cNvPr>
          <p:cNvSpPr txBox="1"/>
          <p:nvPr/>
        </p:nvSpPr>
        <p:spPr>
          <a:xfrm>
            <a:off x="7593983" y="5236532"/>
            <a:ext cx="436773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400" dirty="0">
                <a:latin typeface="FC Palette" panose="020B0500040200020003" pitchFamily="34" charset="-34"/>
                <a:cs typeface="FC Palette" panose="020B0500040200020003" pitchFamily="34" charset="-34"/>
              </a:rPr>
              <a:t>ระยะนี้หนอนจะหยุดกินอาหารแล้ว ถ้าทุกตัวเข้าดักแด้แล้ว  สามารถเอาพืชอาหารที่เหลือออก และเทอึทิ้งได้เลยค่ะ หนอนจะยืดติดกับกิ่งไม้ด้วยใย 2 จุด ระวังหนอนหลุดจากใยค่ะ หากหลุดจะต้องแปะดักแด้กลับเข้าไปที่ไม้ระยะนี้ไม่ต้องทำอะไรแล้ว รอระยะเวลาให้เค้าออกจากดักแด้เป็นผีเสื้อเท่านั้นค่ะ สีดักแด้จะเป็นสีน้ำตาลอ่อน</a:t>
            </a:r>
            <a:endParaRPr lang="en-US" sz="1400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BC7C7C-F4D6-DD3B-D484-897E5D61E5A6}"/>
              </a:ext>
            </a:extLst>
          </p:cNvPr>
          <p:cNvSpPr txBox="1"/>
          <p:nvPr/>
        </p:nvSpPr>
        <p:spPr>
          <a:xfrm>
            <a:off x="3203015" y="3844034"/>
            <a:ext cx="521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>
                <a:solidFill>
                  <a:srgbClr val="FF0000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ตัวผู้</a:t>
            </a:r>
            <a:endParaRPr lang="en-US" dirty="0">
              <a:solidFill>
                <a:srgbClr val="FF0000"/>
              </a:solidFill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2C2C499-1C04-B9B1-5FFA-81FF5073DE78}"/>
              </a:ext>
            </a:extLst>
          </p:cNvPr>
          <p:cNvSpPr txBox="1"/>
          <p:nvPr/>
        </p:nvSpPr>
        <p:spPr>
          <a:xfrm>
            <a:off x="957352" y="4321787"/>
            <a:ext cx="712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>
                <a:solidFill>
                  <a:srgbClr val="FF0000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ตัวเมีย</a:t>
            </a:r>
            <a:endParaRPr lang="en-US" dirty="0">
              <a:solidFill>
                <a:srgbClr val="FF0000"/>
              </a:solidFill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1CF3BBA-6D95-4817-6B0A-766021E486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34179" y="1151030"/>
            <a:ext cx="1069636" cy="93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2741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1345</TotalTime>
  <Words>409</Words>
  <Application>Microsoft Office PowerPoint</Application>
  <PresentationFormat>Widescreen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FC Palette</vt:lpstr>
      <vt:lpstr>lookpeach</vt:lpstr>
      <vt:lpstr>Office Theme</vt:lpstr>
      <vt:lpstr>วงจรชีวิตผีเสื้อหางตุ้มจุดชมพู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วงจรชีวิตหนอนผีเสื้อมะนาว</dc:title>
  <dc:creator>5539</dc:creator>
  <cp:lastModifiedBy>Aey Sakundejpaiboon</cp:lastModifiedBy>
  <cp:revision>18</cp:revision>
  <cp:lastPrinted>2022-10-28T16:08:48Z</cp:lastPrinted>
  <dcterms:created xsi:type="dcterms:W3CDTF">2021-10-25T03:48:38Z</dcterms:created>
  <dcterms:modified xsi:type="dcterms:W3CDTF">2023-10-03T10:01:20Z</dcterms:modified>
</cp:coreProperties>
</file>