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FF66FF"/>
    <a:srgbClr val="00CC99"/>
    <a:srgbClr val="9999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4" d="100"/>
          <a:sy n="84" d="100"/>
        </p:scale>
        <p:origin x="3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1227-E288-4B26-96E3-EA111642A2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0CB3C1-A430-4380-94A4-ACF808F536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CB0C9F-7C5E-4571-B289-3F1CF3A86B53}"/>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5" name="Footer Placeholder 4">
            <a:extLst>
              <a:ext uri="{FF2B5EF4-FFF2-40B4-BE49-F238E27FC236}">
                <a16:creationId xmlns:a16="http://schemas.microsoft.com/office/drawing/2014/main" id="{69E71EAF-1556-4152-B05A-283A17D65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88AB17-3EFC-4396-BF64-8D64AA228673}"/>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445120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63C8-9E0D-4E1C-A1A7-DCA1CC6E91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71656F-24F4-4A58-A9B6-C0CEBE4DDE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191D2D-7069-40AB-A074-F7A0986F221D}"/>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5" name="Footer Placeholder 4">
            <a:extLst>
              <a:ext uri="{FF2B5EF4-FFF2-40B4-BE49-F238E27FC236}">
                <a16:creationId xmlns:a16="http://schemas.microsoft.com/office/drawing/2014/main" id="{A0141262-153D-4636-A073-C7EFB3C2F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D46A23-B4FE-40E8-9BF4-25E2AD1EEF45}"/>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76167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BB25C-B2BD-40B9-9595-762F3198DC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D2F580-BD59-421B-8DEE-5DF5DF5375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651BA5-DC29-410A-88E9-F7A27D1B8ED6}"/>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5" name="Footer Placeholder 4">
            <a:extLst>
              <a:ext uri="{FF2B5EF4-FFF2-40B4-BE49-F238E27FC236}">
                <a16:creationId xmlns:a16="http://schemas.microsoft.com/office/drawing/2014/main" id="{2E0142FC-F322-466C-9D76-3455381C08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10B62A-FA7B-4F90-97EC-305A97EA6A7F}"/>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20563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9228-9754-456C-80E6-78634202B1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7140B0-80E3-444E-9CAD-1F95C0CCCC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C8FCA0-A15A-4776-B433-949EEBE0B2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853B8-9A3A-410D-AB67-709BD7BD8362}"/>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6" name="Footer Placeholder 5">
            <a:extLst>
              <a:ext uri="{FF2B5EF4-FFF2-40B4-BE49-F238E27FC236}">
                <a16:creationId xmlns:a16="http://schemas.microsoft.com/office/drawing/2014/main" id="{71483846-E6CC-4FA9-8714-9B2824034C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D262FD-A61B-4508-8A0E-071C89117B1A}"/>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309882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56A2-99F4-4E74-BA10-1296DE95CC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B60AAA-E42E-44EE-8108-366FC3F9A7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B55280-B79D-496D-9FC1-418195B030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AC06B6-00AC-45B0-8932-C569F81327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68C68B-6A8D-4C9F-82BD-B523BF444E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F984BB-4B14-477D-9812-2F56A8D2ECF7}"/>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8" name="Footer Placeholder 7">
            <a:extLst>
              <a:ext uri="{FF2B5EF4-FFF2-40B4-BE49-F238E27FC236}">
                <a16:creationId xmlns:a16="http://schemas.microsoft.com/office/drawing/2014/main" id="{77C5D3BF-D306-47BF-8ED0-9C19A19D56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5EC016-2291-4A38-BCBD-907EA9FD00F4}"/>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2226468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27D00-7FF8-477A-9C9A-B0C1AD49E9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B5D7C3-0D4C-4B78-9F51-34B36526497C}"/>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4" name="Footer Placeholder 3">
            <a:extLst>
              <a:ext uri="{FF2B5EF4-FFF2-40B4-BE49-F238E27FC236}">
                <a16:creationId xmlns:a16="http://schemas.microsoft.com/office/drawing/2014/main" id="{E892E98B-35E8-4418-8481-AA2F5DE949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A5F5CD-CFE1-4D3D-A205-943EDBA3AE79}"/>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601652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CEA89C-0ED3-438A-97C4-14B2CB50BEE0}"/>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3" name="Footer Placeholder 2">
            <a:extLst>
              <a:ext uri="{FF2B5EF4-FFF2-40B4-BE49-F238E27FC236}">
                <a16:creationId xmlns:a16="http://schemas.microsoft.com/office/drawing/2014/main" id="{2BBF9045-597F-4984-B7D0-4961DAA1E6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EB353D-CFFD-4126-875F-E058A519419F}"/>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2455615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70FC-2987-494B-BA18-DBD3685CDE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A53458-1480-4E0A-900E-4082CB7A63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E9B915-E778-444C-B35B-2DF69EA7BE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4BA7A5-0CD9-44B9-B6DF-4979B9B48DA3}"/>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6" name="Footer Placeholder 5">
            <a:extLst>
              <a:ext uri="{FF2B5EF4-FFF2-40B4-BE49-F238E27FC236}">
                <a16:creationId xmlns:a16="http://schemas.microsoft.com/office/drawing/2014/main" id="{B4601B7C-B55F-4B6E-BA71-C0CF89E2D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8021CA-6863-416A-A837-6D0FBE9539B2}"/>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374824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8E5ED-3994-4FEB-B970-E01028954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5F41A6-31BD-4B04-BC32-0233777B8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97F2D4-A41C-4CE4-9D7A-577B174E2D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6CB453-F64D-43F2-885E-EA86CE60F310}"/>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6" name="Footer Placeholder 5">
            <a:extLst>
              <a:ext uri="{FF2B5EF4-FFF2-40B4-BE49-F238E27FC236}">
                <a16:creationId xmlns:a16="http://schemas.microsoft.com/office/drawing/2014/main" id="{3B7ED5D5-CFF9-4E5A-9056-89D533A651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BFB961-6927-42B7-BDB7-D5FEE878DBFD}"/>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858982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9EBC9-E7A0-4D95-B317-191641C7C5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A13614-854E-45B9-BD22-BD38339EF0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C52506-43CC-4DC7-97A3-6509FC768EEE}"/>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5" name="Footer Placeholder 4">
            <a:extLst>
              <a:ext uri="{FF2B5EF4-FFF2-40B4-BE49-F238E27FC236}">
                <a16:creationId xmlns:a16="http://schemas.microsoft.com/office/drawing/2014/main" id="{E2D07FA2-9CC3-4EC7-8406-B7E6DCDEC3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DE39C0-125C-4963-89EA-6298DA30132A}"/>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28019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FCDDC2-B613-4825-9BE4-4B08D9B715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9ADB66-C746-45FA-8859-EE8E7044BD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4829E9-DADB-4C60-A51A-500AC2C7FE1B}"/>
              </a:ext>
            </a:extLst>
          </p:cNvPr>
          <p:cNvSpPr>
            <a:spLocks noGrp="1"/>
          </p:cNvSpPr>
          <p:nvPr>
            <p:ph type="dt" sz="half" idx="10"/>
          </p:nvPr>
        </p:nvSpPr>
        <p:spPr/>
        <p:txBody>
          <a:bodyPr/>
          <a:lstStyle/>
          <a:p>
            <a:fld id="{617F26E7-F01E-4961-B7E7-6714329E128C}" type="datetimeFigureOut">
              <a:rPr lang="en-US" smtClean="0"/>
              <a:t>9/8/2023</a:t>
            </a:fld>
            <a:endParaRPr lang="en-US"/>
          </a:p>
        </p:txBody>
      </p:sp>
      <p:sp>
        <p:nvSpPr>
          <p:cNvPr id="5" name="Footer Placeholder 4">
            <a:extLst>
              <a:ext uri="{FF2B5EF4-FFF2-40B4-BE49-F238E27FC236}">
                <a16:creationId xmlns:a16="http://schemas.microsoft.com/office/drawing/2014/main" id="{CAEDEE8C-D2DA-45AE-863D-088704DE3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E625B8-18B0-42CD-9F63-AC6E73CB6FCC}"/>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304450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D7C89-25C6-415E-B986-6ECBE0769F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FFAA5C-D582-485B-8799-B0E33B4391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99411F-946C-47FB-8582-4196EA0A60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7F26E7-F01E-4961-B7E7-6714329E128C}" type="datetimeFigureOut">
              <a:rPr lang="en-US" smtClean="0"/>
              <a:t>9/8/2023</a:t>
            </a:fld>
            <a:endParaRPr lang="en-US"/>
          </a:p>
        </p:txBody>
      </p:sp>
      <p:sp>
        <p:nvSpPr>
          <p:cNvPr id="5" name="Footer Placeholder 4">
            <a:extLst>
              <a:ext uri="{FF2B5EF4-FFF2-40B4-BE49-F238E27FC236}">
                <a16:creationId xmlns:a16="http://schemas.microsoft.com/office/drawing/2014/main" id="{A83AA1C9-713B-40FA-8242-A4D1DD95C1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521E1D-6126-4267-9E8E-B1813796A1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13C5E7-A364-4E67-8833-4780387176ED}" type="slidenum">
              <a:rPr lang="en-US" smtClean="0"/>
              <a:t>‹#›</a:t>
            </a:fld>
            <a:endParaRPr lang="en-US"/>
          </a:p>
        </p:txBody>
      </p:sp>
    </p:spTree>
    <p:extLst>
      <p:ext uri="{BB962C8B-B14F-4D97-AF65-F5344CB8AC3E}">
        <p14:creationId xmlns:p14="http://schemas.microsoft.com/office/powerpoint/2010/main" val="1836980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wmf"/><Relationship Id="rId7"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oleObject" Target="../embeddings/oleObject3.bin"/><Relationship Id="rId5" Type="http://schemas.openxmlformats.org/officeDocument/2006/relationships/image" Target="../media/image2.w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3B163-0E8A-47E4-89A2-9E57D98F431D}"/>
              </a:ext>
            </a:extLst>
          </p:cNvPr>
          <p:cNvSpPr>
            <a:spLocks noGrp="1"/>
          </p:cNvSpPr>
          <p:nvPr>
            <p:ph type="ctrTitle"/>
          </p:nvPr>
        </p:nvSpPr>
        <p:spPr>
          <a:xfrm>
            <a:off x="-167557" y="114162"/>
            <a:ext cx="11097796" cy="652649"/>
          </a:xfrm>
        </p:spPr>
        <p:txBody>
          <a:bodyPr>
            <a:noAutofit/>
          </a:bodyPr>
          <a:lstStyle/>
          <a:p>
            <a:r>
              <a:rPr lang="en-US" sz="3200" b="1" u="sng" dirty="0">
                <a:latin typeface="FC Palette" panose="020B0500040200020003" pitchFamily="34" charset="-34"/>
                <a:cs typeface="FC Palette" panose="020B0500040200020003" pitchFamily="34" charset="-34"/>
              </a:rPr>
              <a:t>Life Cycle of </a:t>
            </a:r>
            <a:r>
              <a:rPr lang="en-US" sz="3200" b="0" i="0" dirty="0">
                <a:effectLst/>
                <a:latin typeface="FC Palette" panose="020B0500040200020003" pitchFamily="34" charset="-34"/>
                <a:cs typeface="FC Palette" panose="020B0500040200020003" pitchFamily="34" charset="-34"/>
              </a:rPr>
              <a:t>Military </a:t>
            </a:r>
            <a:r>
              <a:rPr lang="en-US" sz="3200" b="0" i="0" dirty="0" err="1">
                <a:effectLst/>
                <a:latin typeface="FC Palette" panose="020B0500040200020003" pitchFamily="34" charset="-34"/>
                <a:cs typeface="FC Palette" panose="020B0500040200020003" pitchFamily="34" charset="-34"/>
              </a:rPr>
              <a:t>Dysphania</a:t>
            </a:r>
            <a:r>
              <a:rPr lang="en-US" sz="3200" b="0" i="0" dirty="0">
                <a:effectLst/>
                <a:latin typeface="FC Palette" panose="020B0500040200020003" pitchFamily="34" charset="-34"/>
                <a:cs typeface="FC Palette" panose="020B0500040200020003" pitchFamily="34" charset="-34"/>
              </a:rPr>
              <a:t> Moth</a:t>
            </a:r>
            <a:r>
              <a:rPr lang="th-TH" sz="3200" dirty="0">
                <a:latin typeface="FC Palette" panose="020B0500040200020003" pitchFamily="34" charset="-34"/>
                <a:cs typeface="FC Palette" panose="020B0500040200020003" pitchFamily="34" charset="-34"/>
              </a:rPr>
              <a:t>   </a:t>
            </a:r>
            <a:r>
              <a:rPr lang="en-US" sz="3200" dirty="0">
                <a:latin typeface="lookpeach" panose="02000503000000000000" pitchFamily="2" charset="-34"/>
                <a:cs typeface="lookpeach" panose="02000503000000000000" pitchFamily="2" charset="-34"/>
              </a:rPr>
              <a:t>(</a:t>
            </a:r>
            <a:r>
              <a:rPr lang="en-US" sz="3200" b="0" i="1" dirty="0" err="1">
                <a:effectLst/>
                <a:latin typeface="FC Palette" panose="020B0500040200020003" pitchFamily="34" charset="-34"/>
                <a:cs typeface="FC Palette" panose="020B0500040200020003" pitchFamily="34" charset="-34"/>
              </a:rPr>
              <a:t>Disphania</a:t>
            </a:r>
            <a:r>
              <a:rPr lang="en-US" sz="3200" b="0" i="1" dirty="0">
                <a:effectLst/>
                <a:latin typeface="FC Palette" panose="020B0500040200020003" pitchFamily="34" charset="-34"/>
                <a:cs typeface="FC Palette" panose="020B0500040200020003" pitchFamily="34" charset="-34"/>
              </a:rPr>
              <a:t> </a:t>
            </a:r>
            <a:r>
              <a:rPr lang="en-US" sz="3200" b="0" i="1" dirty="0" err="1">
                <a:effectLst/>
                <a:latin typeface="FC Palette" panose="020B0500040200020003" pitchFamily="34" charset="-34"/>
                <a:cs typeface="FC Palette" panose="020B0500040200020003" pitchFamily="34" charset="-34"/>
              </a:rPr>
              <a:t>militaris</a:t>
            </a:r>
            <a:r>
              <a:rPr lang="en-US" sz="3200" dirty="0">
                <a:latin typeface="lookpeach" panose="02000503000000000000" pitchFamily="2" charset="-34"/>
                <a:cs typeface="lookpeach" panose="02000503000000000000" pitchFamily="2" charset="-34"/>
              </a:rPr>
              <a:t>) </a:t>
            </a:r>
            <a:endParaRPr lang="en-US" sz="3200" b="1" u="sng" dirty="0">
              <a:latin typeface="FC Palette" panose="020B0500040200020003" pitchFamily="34" charset="-34"/>
              <a:cs typeface="FC Palette" panose="020B0500040200020003" pitchFamily="34" charset="-34"/>
            </a:endParaRPr>
          </a:p>
        </p:txBody>
      </p:sp>
      <p:sp>
        <p:nvSpPr>
          <p:cNvPr id="5" name="TextBox 4">
            <a:extLst>
              <a:ext uri="{FF2B5EF4-FFF2-40B4-BE49-F238E27FC236}">
                <a16:creationId xmlns:a16="http://schemas.microsoft.com/office/drawing/2014/main" id="{8D2349BC-2AB5-4A1E-A64B-ED39E374AAA6}"/>
              </a:ext>
            </a:extLst>
          </p:cNvPr>
          <p:cNvSpPr txBox="1"/>
          <p:nvPr/>
        </p:nvSpPr>
        <p:spPr>
          <a:xfrm>
            <a:off x="1407162" y="1182136"/>
            <a:ext cx="2275215" cy="1354217"/>
          </a:xfrm>
          <a:prstGeom prst="rect">
            <a:avLst/>
          </a:prstGeom>
          <a:noFill/>
        </p:spPr>
        <p:txBody>
          <a:bodyPr wrap="square" rtlCol="0">
            <a:spAutoFit/>
          </a:bodyPr>
          <a:lstStyle/>
          <a:p>
            <a:pPr algn="ctr"/>
            <a:r>
              <a:rPr lang="en-US" u="sng" dirty="0">
                <a:latin typeface="FC Palette" panose="020B0500040200020003" pitchFamily="34" charset="-34"/>
                <a:cs typeface="FC Palette" panose="020B0500040200020003" pitchFamily="34" charset="-34"/>
              </a:rPr>
              <a:t>Egg Stage </a:t>
            </a:r>
            <a:endParaRPr lang="th-TH" u="sng" dirty="0">
              <a:latin typeface="FC Palette" panose="020B0500040200020003" pitchFamily="34" charset="-34"/>
              <a:cs typeface="FC Palette" panose="020B0500040200020003" pitchFamily="34" charset="-34"/>
            </a:endParaRPr>
          </a:p>
          <a:p>
            <a:pPr algn="ctr"/>
            <a:r>
              <a:rPr lang="th-TH" u="sng" dirty="0">
                <a:latin typeface="FC Palette" panose="020B0500040200020003" pitchFamily="34" charset="-34"/>
                <a:cs typeface="FC Palette" panose="020B0500040200020003" pitchFamily="34" charset="-34"/>
              </a:rPr>
              <a:t>5 – 7 </a:t>
            </a:r>
            <a:r>
              <a:rPr lang="en-US" u="sng" dirty="0">
                <a:latin typeface="FC Palette" panose="020B0500040200020003" pitchFamily="34" charset="-34"/>
                <a:cs typeface="FC Palette" panose="020B0500040200020003" pitchFamily="34" charset="-34"/>
              </a:rPr>
              <a:t>Days</a:t>
            </a:r>
          </a:p>
          <a:p>
            <a:pPr algn="ctr"/>
            <a:r>
              <a:rPr lang="en-US" sz="1400" i="0" dirty="0">
                <a:effectLst/>
                <a:latin typeface="lookpeach" panose="02000503000000000000" pitchFamily="2" charset="-34"/>
                <a:cs typeface="lookpeach" panose="02000503000000000000" pitchFamily="2" charset="-34"/>
              </a:rPr>
              <a:t>Larva eating its own eggshell</a:t>
            </a:r>
            <a:endParaRPr lang="en-US" sz="1400" dirty="0">
              <a:latin typeface="lookpeach" panose="02000503000000000000" pitchFamily="2" charset="-34"/>
              <a:cs typeface="lookpeach" panose="02000503000000000000" pitchFamily="2" charset="-34"/>
            </a:endParaRPr>
          </a:p>
          <a:p>
            <a:pPr algn="ctr"/>
            <a:endParaRPr lang="en-US" u="sng" dirty="0">
              <a:latin typeface="FC Palette" panose="020B0500040200020003" pitchFamily="34" charset="-34"/>
              <a:cs typeface="FC Palette" panose="020B0500040200020003" pitchFamily="34" charset="-34"/>
            </a:endParaRPr>
          </a:p>
        </p:txBody>
      </p:sp>
      <p:sp>
        <p:nvSpPr>
          <p:cNvPr id="18" name="TextBox 17">
            <a:extLst>
              <a:ext uri="{FF2B5EF4-FFF2-40B4-BE49-F238E27FC236}">
                <a16:creationId xmlns:a16="http://schemas.microsoft.com/office/drawing/2014/main" id="{5EB4CCC4-EFAE-46B5-92F9-F49A44FDC328}"/>
              </a:ext>
            </a:extLst>
          </p:cNvPr>
          <p:cNvSpPr txBox="1"/>
          <p:nvPr/>
        </p:nvSpPr>
        <p:spPr>
          <a:xfrm>
            <a:off x="7864124" y="1189542"/>
            <a:ext cx="2957092" cy="369332"/>
          </a:xfrm>
          <a:prstGeom prst="rect">
            <a:avLst/>
          </a:prstGeom>
          <a:noFill/>
        </p:spPr>
        <p:txBody>
          <a:bodyPr wrap="square" rtlCol="0">
            <a:spAutoFit/>
          </a:bodyPr>
          <a:lstStyle/>
          <a:p>
            <a:pPr algn="ctr"/>
            <a:r>
              <a:rPr lang="en-US" u="sng" dirty="0">
                <a:latin typeface="FC Palette" panose="020B0500040200020003" pitchFamily="34" charset="-34"/>
                <a:cs typeface="FC Palette" panose="020B0500040200020003" pitchFamily="34" charset="-34"/>
              </a:rPr>
              <a:t>Caterpillar Stage </a:t>
            </a:r>
            <a:r>
              <a:rPr lang="th-TH" u="sng" dirty="0">
                <a:latin typeface="FC Palette" panose="020B0500040200020003" pitchFamily="34" charset="-34"/>
                <a:cs typeface="FC Palette" panose="020B0500040200020003" pitchFamily="34" charset="-34"/>
              </a:rPr>
              <a:t>28 </a:t>
            </a:r>
            <a:r>
              <a:rPr lang="en-US" u="sng" dirty="0">
                <a:latin typeface="FC Palette" panose="020B0500040200020003" pitchFamily="34" charset="-34"/>
                <a:cs typeface="FC Palette" panose="020B0500040200020003" pitchFamily="34" charset="-34"/>
              </a:rPr>
              <a:t>Days</a:t>
            </a:r>
            <a:r>
              <a:rPr lang="th-TH" u="sng" dirty="0">
                <a:latin typeface="FC Palette" panose="020B0500040200020003" pitchFamily="34" charset="-34"/>
                <a:cs typeface="FC Palette" panose="020B0500040200020003" pitchFamily="34" charset="-34"/>
              </a:rPr>
              <a:t> </a:t>
            </a:r>
            <a:endParaRPr lang="en-US" u="sng" dirty="0">
              <a:latin typeface="FC Palette" panose="020B0500040200020003" pitchFamily="34" charset="-34"/>
              <a:cs typeface="FC Palette" panose="020B0500040200020003" pitchFamily="34" charset="-34"/>
            </a:endParaRPr>
          </a:p>
        </p:txBody>
      </p:sp>
      <p:sp>
        <p:nvSpPr>
          <p:cNvPr id="20" name="TextBox 19">
            <a:extLst>
              <a:ext uri="{FF2B5EF4-FFF2-40B4-BE49-F238E27FC236}">
                <a16:creationId xmlns:a16="http://schemas.microsoft.com/office/drawing/2014/main" id="{322A14D3-BC49-47DE-B101-81E87E4AF780}"/>
              </a:ext>
            </a:extLst>
          </p:cNvPr>
          <p:cNvSpPr txBox="1"/>
          <p:nvPr/>
        </p:nvSpPr>
        <p:spPr>
          <a:xfrm>
            <a:off x="7716671" y="1478666"/>
            <a:ext cx="4282195" cy="1600438"/>
          </a:xfrm>
          <a:prstGeom prst="rect">
            <a:avLst/>
          </a:prstGeom>
          <a:noFill/>
        </p:spPr>
        <p:txBody>
          <a:bodyPr wrap="square" rtlCol="0">
            <a:spAutoFit/>
          </a:bodyPr>
          <a:lstStyle/>
          <a:p>
            <a:pPr algn="ctr"/>
            <a:r>
              <a:rPr lang="en-US" sz="1400" dirty="0">
                <a:latin typeface="FC Palette" panose="020B0500040200020003" pitchFamily="34" charset="-34"/>
                <a:cs typeface="FC Palette" panose="020B0500040200020003" pitchFamily="34" charset="-34"/>
              </a:rPr>
              <a:t>At this stage, they will move a lot. Their movement is  unique. Please be gentle when you touch them, do not pull their leg to hard. Just wait until they release by themselves. This stage is very long, lots and lots of caterpillars are not make it. The survival rate is very low, around 1:5 so please do not panic if you see lots of them dead. It’s the natural selection! </a:t>
            </a:r>
          </a:p>
        </p:txBody>
      </p:sp>
      <p:sp>
        <p:nvSpPr>
          <p:cNvPr id="22" name="TextBox 21">
            <a:extLst>
              <a:ext uri="{FF2B5EF4-FFF2-40B4-BE49-F238E27FC236}">
                <a16:creationId xmlns:a16="http://schemas.microsoft.com/office/drawing/2014/main" id="{B21742CD-D715-44E9-A58B-0565CAD4D564}"/>
              </a:ext>
            </a:extLst>
          </p:cNvPr>
          <p:cNvSpPr txBox="1"/>
          <p:nvPr/>
        </p:nvSpPr>
        <p:spPr>
          <a:xfrm>
            <a:off x="9857768" y="3854885"/>
            <a:ext cx="2334232" cy="646331"/>
          </a:xfrm>
          <a:prstGeom prst="rect">
            <a:avLst/>
          </a:prstGeom>
          <a:noFill/>
        </p:spPr>
        <p:txBody>
          <a:bodyPr wrap="square" rtlCol="0">
            <a:spAutoFit/>
          </a:bodyPr>
          <a:lstStyle/>
          <a:p>
            <a:pPr algn="ctr"/>
            <a:r>
              <a:rPr lang="en-US" u="sng" dirty="0">
                <a:latin typeface="FC Palette" panose="020B0500040200020003" pitchFamily="34" charset="-34"/>
                <a:cs typeface="FC Palette" panose="020B0500040200020003" pitchFamily="34" charset="-34"/>
              </a:rPr>
              <a:t>Pupa Stage</a:t>
            </a:r>
            <a:endParaRPr lang="th-TH" u="sng" dirty="0">
              <a:latin typeface="FC Palette" panose="020B0500040200020003" pitchFamily="34" charset="-34"/>
              <a:cs typeface="FC Palette" panose="020B0500040200020003" pitchFamily="34" charset="-34"/>
            </a:endParaRPr>
          </a:p>
          <a:p>
            <a:pPr algn="ctr"/>
            <a:r>
              <a:rPr lang="th-TH" u="sng" dirty="0">
                <a:latin typeface="FC Palette" panose="020B0500040200020003" pitchFamily="34" charset="-34"/>
                <a:cs typeface="FC Palette" panose="020B0500040200020003" pitchFamily="34" charset="-34"/>
              </a:rPr>
              <a:t>30 </a:t>
            </a:r>
            <a:r>
              <a:rPr lang="en-US" u="sng" dirty="0">
                <a:latin typeface="FC Palette" panose="020B0500040200020003" pitchFamily="34" charset="-34"/>
                <a:cs typeface="FC Palette" panose="020B0500040200020003" pitchFamily="34" charset="-34"/>
              </a:rPr>
              <a:t>Days</a:t>
            </a:r>
            <a:r>
              <a:rPr lang="th-TH" u="sng" dirty="0">
                <a:latin typeface="FC Palette" panose="020B0500040200020003" pitchFamily="34" charset="-34"/>
                <a:cs typeface="FC Palette" panose="020B0500040200020003" pitchFamily="34" charset="-34"/>
              </a:rPr>
              <a:t> </a:t>
            </a:r>
            <a:endParaRPr lang="en-US" u="sng" dirty="0">
              <a:latin typeface="FC Palette" panose="020B0500040200020003" pitchFamily="34" charset="-34"/>
              <a:cs typeface="FC Palette" panose="020B0500040200020003" pitchFamily="34" charset="-34"/>
            </a:endParaRPr>
          </a:p>
        </p:txBody>
      </p:sp>
      <p:sp>
        <p:nvSpPr>
          <p:cNvPr id="23" name="TextBox 22">
            <a:extLst>
              <a:ext uri="{FF2B5EF4-FFF2-40B4-BE49-F238E27FC236}">
                <a16:creationId xmlns:a16="http://schemas.microsoft.com/office/drawing/2014/main" id="{09D64E30-68AC-4A68-92DC-59F70B2120E7}"/>
              </a:ext>
            </a:extLst>
          </p:cNvPr>
          <p:cNvSpPr txBox="1"/>
          <p:nvPr/>
        </p:nvSpPr>
        <p:spPr>
          <a:xfrm>
            <a:off x="7222981" y="4867144"/>
            <a:ext cx="4443636" cy="1600438"/>
          </a:xfrm>
          <a:prstGeom prst="rect">
            <a:avLst/>
          </a:prstGeom>
          <a:noFill/>
        </p:spPr>
        <p:txBody>
          <a:bodyPr wrap="square" rtlCol="0">
            <a:spAutoFit/>
          </a:bodyPr>
          <a:lstStyle/>
          <a:p>
            <a:pPr algn="ctr"/>
            <a:r>
              <a:rPr lang="en-US" sz="1400" dirty="0">
                <a:latin typeface="FC Palette" panose="020B0500040200020003" pitchFamily="34" charset="-34"/>
                <a:cs typeface="FC Palette" panose="020B0500040200020003" pitchFamily="34" charset="-34"/>
              </a:rPr>
              <a:t>Before caterpillars turn into pupa, they will not eat and move anymore and will release some liquid. Please do not misunderstand that they are dead (No, they are not), please don’t put them away. They are moth so, when they turn into pupa, they  will use leaf to wrap around themselves. After all caterpillars turn into pupa. Please put away remain leaves, and put new towel in the box. </a:t>
            </a:r>
          </a:p>
        </p:txBody>
      </p:sp>
      <p:sp>
        <p:nvSpPr>
          <p:cNvPr id="34" name="TextBox 33">
            <a:extLst>
              <a:ext uri="{FF2B5EF4-FFF2-40B4-BE49-F238E27FC236}">
                <a16:creationId xmlns:a16="http://schemas.microsoft.com/office/drawing/2014/main" id="{730D200E-6B54-4D56-BA00-437F146BDB14}"/>
              </a:ext>
            </a:extLst>
          </p:cNvPr>
          <p:cNvSpPr txBox="1"/>
          <p:nvPr/>
        </p:nvSpPr>
        <p:spPr>
          <a:xfrm>
            <a:off x="0" y="6570182"/>
            <a:ext cx="12192000" cy="276999"/>
          </a:xfrm>
          <a:prstGeom prst="rect">
            <a:avLst/>
          </a:prstGeom>
          <a:noFill/>
        </p:spPr>
        <p:txBody>
          <a:bodyPr wrap="square" rtlCol="0">
            <a:spAutoFit/>
          </a:bodyPr>
          <a:lstStyle/>
          <a:p>
            <a:pPr algn="ctr"/>
            <a:r>
              <a:rPr lang="en-US" sz="1200" dirty="0">
                <a:solidFill>
                  <a:srgbClr val="FF66CC"/>
                </a:solidFill>
                <a:latin typeface="lookpeach" panose="02000503000000000000" pitchFamily="2" charset="-34"/>
                <a:cs typeface="lookpeach" panose="02000503000000000000" pitchFamily="2" charset="-34"/>
              </a:rPr>
              <a:t>If you have any further questions, please feel free to contact me. I’m willing to help. And please enjoy</a:t>
            </a:r>
            <a:r>
              <a:rPr lang="en-US" sz="1200">
                <a:solidFill>
                  <a:srgbClr val="FF66CC"/>
                </a:solidFill>
                <a:latin typeface="lookpeach" panose="02000503000000000000" pitchFamily="2" charset="-34"/>
                <a:cs typeface="lookpeach" panose="02000503000000000000" pitchFamily="2" charset="-34"/>
              </a:rPr>
              <a:t>. </a:t>
            </a:r>
            <a:endParaRPr lang="en-US" sz="1200" dirty="0">
              <a:solidFill>
                <a:srgbClr val="FF66CC"/>
              </a:solidFill>
              <a:latin typeface="lookpeach" panose="02000503000000000000" pitchFamily="2" charset="-34"/>
              <a:cs typeface="lookpeach" panose="02000503000000000000" pitchFamily="2" charset="-34"/>
            </a:endParaRPr>
          </a:p>
        </p:txBody>
      </p:sp>
      <p:sp>
        <p:nvSpPr>
          <p:cNvPr id="21" name="TextBox 20">
            <a:extLst>
              <a:ext uri="{FF2B5EF4-FFF2-40B4-BE49-F238E27FC236}">
                <a16:creationId xmlns:a16="http://schemas.microsoft.com/office/drawing/2014/main" id="{9EFDFB93-FB56-4225-93C5-CE967B3AF1E1}"/>
              </a:ext>
            </a:extLst>
          </p:cNvPr>
          <p:cNvSpPr txBox="1"/>
          <p:nvPr/>
        </p:nvSpPr>
        <p:spPr>
          <a:xfrm>
            <a:off x="219323" y="6287463"/>
            <a:ext cx="5087547" cy="369332"/>
          </a:xfrm>
          <a:prstGeom prst="rect">
            <a:avLst/>
          </a:prstGeom>
          <a:noFill/>
        </p:spPr>
        <p:txBody>
          <a:bodyPr wrap="none" rtlCol="0">
            <a:spAutoFit/>
          </a:bodyPr>
          <a:lstStyle/>
          <a:p>
            <a:r>
              <a:rPr lang="en-US" dirty="0">
                <a:solidFill>
                  <a:srgbClr val="FF66FF"/>
                </a:solidFill>
                <a:latin typeface="FC Palette" panose="020B0500040200020003" pitchFamily="34" charset="-34"/>
                <a:cs typeface="FC Palette" panose="020B0500040200020003" pitchFamily="34" charset="-34"/>
              </a:rPr>
              <a:t>FB/IG: </a:t>
            </a:r>
            <a:r>
              <a:rPr lang="th-TH" dirty="0">
                <a:solidFill>
                  <a:srgbClr val="FF66FF"/>
                </a:solidFill>
                <a:latin typeface="FC Palette" panose="020B0500040200020003" pitchFamily="34" charset="-34"/>
                <a:cs typeface="FC Palette" panose="020B0500040200020003" pitchFamily="34" charset="-34"/>
              </a:rPr>
              <a:t>บ้านหนอนผีเสื้อ</a:t>
            </a:r>
            <a:r>
              <a:rPr lang="en-US" dirty="0">
                <a:solidFill>
                  <a:srgbClr val="FF66FF"/>
                </a:solidFill>
                <a:latin typeface="FC Palette" panose="020B0500040200020003" pitchFamily="34" charset="-34"/>
                <a:cs typeface="FC Palette" panose="020B0500040200020003" pitchFamily="34" charset="-34"/>
              </a:rPr>
              <a:t> @TheVeryHungryCaterpillarHouse</a:t>
            </a:r>
          </a:p>
        </p:txBody>
      </p:sp>
      <p:sp>
        <p:nvSpPr>
          <p:cNvPr id="33" name="Arrow: Curved Left 32">
            <a:extLst>
              <a:ext uri="{FF2B5EF4-FFF2-40B4-BE49-F238E27FC236}">
                <a16:creationId xmlns:a16="http://schemas.microsoft.com/office/drawing/2014/main" id="{27CC4466-DE84-4206-A934-6D4B9F9F86A3}"/>
              </a:ext>
            </a:extLst>
          </p:cNvPr>
          <p:cNvSpPr/>
          <p:nvPr/>
        </p:nvSpPr>
        <p:spPr>
          <a:xfrm flipH="1" flipV="1">
            <a:off x="193134" y="1790494"/>
            <a:ext cx="719175" cy="1828410"/>
          </a:xfrm>
          <a:prstGeom prst="curvedLeft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Curved Left 26">
            <a:extLst>
              <a:ext uri="{FF2B5EF4-FFF2-40B4-BE49-F238E27FC236}">
                <a16:creationId xmlns:a16="http://schemas.microsoft.com/office/drawing/2014/main" id="{90263504-D4B0-4D19-B1CE-E77DBE95765D}"/>
              </a:ext>
            </a:extLst>
          </p:cNvPr>
          <p:cNvSpPr/>
          <p:nvPr/>
        </p:nvSpPr>
        <p:spPr>
          <a:xfrm>
            <a:off x="11134779" y="3079104"/>
            <a:ext cx="688322" cy="1828411"/>
          </a:xfrm>
          <a:prstGeom prst="curvedLeft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D68A0605-087E-4C4E-A776-C3EB32ADE594}"/>
              </a:ext>
            </a:extLst>
          </p:cNvPr>
          <p:cNvSpPr txBox="1"/>
          <p:nvPr/>
        </p:nvSpPr>
        <p:spPr>
          <a:xfrm>
            <a:off x="6877514" y="711444"/>
            <a:ext cx="4838236" cy="338554"/>
          </a:xfrm>
          <a:prstGeom prst="rect">
            <a:avLst/>
          </a:prstGeom>
          <a:noFill/>
        </p:spPr>
        <p:txBody>
          <a:bodyPr wrap="square" rtlCol="0">
            <a:spAutoFit/>
          </a:bodyPr>
          <a:lstStyle/>
          <a:p>
            <a:r>
              <a:rPr lang="en-US" sz="1600" dirty="0">
                <a:latin typeface="lookpeach" panose="02000503000000000000" pitchFamily="2" charset="-34"/>
                <a:cs typeface="lookpeach" panose="02000503000000000000" pitchFamily="2" charset="-34"/>
              </a:rPr>
              <a:t>Host Plant: </a:t>
            </a:r>
            <a:r>
              <a:rPr lang="en-US" sz="1600" i="1" dirty="0" err="1">
                <a:latin typeface="lookpeach" panose="02000503000000000000" pitchFamily="2" charset="-34"/>
                <a:cs typeface="lookpeach" panose="02000503000000000000" pitchFamily="2" charset="-34"/>
              </a:rPr>
              <a:t>Carallia</a:t>
            </a:r>
            <a:r>
              <a:rPr lang="en-US" sz="1600" i="1" dirty="0">
                <a:latin typeface="lookpeach" panose="02000503000000000000" pitchFamily="2" charset="-34"/>
                <a:cs typeface="lookpeach" panose="02000503000000000000" pitchFamily="2" charset="-34"/>
              </a:rPr>
              <a:t> </a:t>
            </a:r>
            <a:r>
              <a:rPr lang="en-US" sz="1600" i="1" dirty="0" err="1">
                <a:latin typeface="lookpeach" panose="02000503000000000000" pitchFamily="2" charset="-34"/>
                <a:cs typeface="lookpeach" panose="02000503000000000000" pitchFamily="2" charset="-34"/>
              </a:rPr>
              <a:t>brachiata</a:t>
            </a:r>
            <a:r>
              <a:rPr lang="en-US" sz="1600" i="1" dirty="0">
                <a:latin typeface="lookpeach" panose="02000503000000000000" pitchFamily="2" charset="-34"/>
                <a:cs typeface="lookpeach" panose="02000503000000000000" pitchFamily="2" charset="-34"/>
              </a:rPr>
              <a:t> (</a:t>
            </a:r>
            <a:r>
              <a:rPr lang="en-US" sz="1600" i="1" dirty="0" err="1">
                <a:latin typeface="lookpeach" panose="02000503000000000000" pitchFamily="2" charset="-34"/>
                <a:cs typeface="lookpeach" panose="02000503000000000000" pitchFamily="2" charset="-34"/>
              </a:rPr>
              <a:t>Lour</a:t>
            </a:r>
            <a:r>
              <a:rPr lang="en-US" sz="1600" i="1" dirty="0">
                <a:latin typeface="lookpeach" panose="02000503000000000000" pitchFamily="2" charset="-34"/>
                <a:cs typeface="lookpeach" panose="02000503000000000000" pitchFamily="2" charset="-34"/>
              </a:rPr>
              <a:t>.) </a:t>
            </a:r>
            <a:r>
              <a:rPr lang="en-US" sz="1600" i="1" dirty="0" err="1">
                <a:latin typeface="lookpeach" panose="02000503000000000000" pitchFamily="2" charset="-34"/>
                <a:cs typeface="lookpeach" panose="02000503000000000000" pitchFamily="2" charset="-34"/>
              </a:rPr>
              <a:t>Merr</a:t>
            </a:r>
            <a:endParaRPr lang="en-US" sz="1600" i="1" dirty="0">
              <a:latin typeface="lookpeach" panose="02000503000000000000" pitchFamily="2" charset="-34"/>
              <a:cs typeface="lookpeach" panose="02000503000000000000" pitchFamily="2" charset="-34"/>
            </a:endParaRPr>
          </a:p>
        </p:txBody>
      </p:sp>
      <p:graphicFrame>
        <p:nvGraphicFramePr>
          <p:cNvPr id="11" name="Object 10">
            <a:extLst>
              <a:ext uri="{FF2B5EF4-FFF2-40B4-BE49-F238E27FC236}">
                <a16:creationId xmlns:a16="http://schemas.microsoft.com/office/drawing/2014/main" id="{C90E3785-8C14-9FC0-76DF-41F5671F0212}"/>
              </a:ext>
            </a:extLst>
          </p:cNvPr>
          <p:cNvGraphicFramePr>
            <a:graphicFrameLocks noChangeAspect="1"/>
          </p:cNvGraphicFramePr>
          <p:nvPr>
            <p:extLst>
              <p:ext uri="{D42A27DB-BD31-4B8C-83A1-F6EECF244321}">
                <p14:modId xmlns:p14="http://schemas.microsoft.com/office/powerpoint/2010/main" val="4067954558"/>
              </p:ext>
            </p:extLst>
          </p:nvPr>
        </p:nvGraphicFramePr>
        <p:xfrm>
          <a:off x="3578306" y="1326763"/>
          <a:ext cx="992188" cy="781050"/>
        </p:xfrm>
        <a:graphic>
          <a:graphicData uri="http://schemas.openxmlformats.org/presentationml/2006/ole">
            <mc:AlternateContent xmlns:mc="http://schemas.openxmlformats.org/markup-compatibility/2006">
              <mc:Choice xmlns:v="urn:schemas-microsoft-com:vml" Requires="v">
                <p:oleObj name="Bitmap Image" r:id="rId2" imgW="1321560" imgH="1038960" progId="PBrush">
                  <p:embed/>
                </p:oleObj>
              </mc:Choice>
              <mc:Fallback>
                <p:oleObj name="Bitmap Image" r:id="rId2" imgW="1321560" imgH="1038960" progId="PBrush">
                  <p:embed/>
                  <p:pic>
                    <p:nvPicPr>
                      <p:cNvPr id="0" name=""/>
                      <p:cNvPicPr/>
                      <p:nvPr/>
                    </p:nvPicPr>
                    <p:blipFill>
                      <a:blip r:embed="rId3"/>
                      <a:stretch>
                        <a:fillRect/>
                      </a:stretch>
                    </p:blipFill>
                    <p:spPr>
                      <a:xfrm>
                        <a:off x="3578306" y="1326763"/>
                        <a:ext cx="992188" cy="781050"/>
                      </a:xfrm>
                      <a:prstGeom prst="rect">
                        <a:avLst/>
                      </a:prstGeom>
                    </p:spPr>
                  </p:pic>
                </p:oleObj>
              </mc:Fallback>
            </mc:AlternateContent>
          </a:graphicData>
        </a:graphic>
      </p:graphicFrame>
      <p:sp>
        <p:nvSpPr>
          <p:cNvPr id="16" name="Arrow: Curved Down 15">
            <a:extLst>
              <a:ext uri="{FF2B5EF4-FFF2-40B4-BE49-F238E27FC236}">
                <a16:creationId xmlns:a16="http://schemas.microsoft.com/office/drawing/2014/main" id="{B2540135-83B9-402D-9AC5-04ED4E84C12C}"/>
              </a:ext>
            </a:extLst>
          </p:cNvPr>
          <p:cNvSpPr/>
          <p:nvPr/>
        </p:nvSpPr>
        <p:spPr>
          <a:xfrm>
            <a:off x="4228533" y="719957"/>
            <a:ext cx="1775012" cy="502839"/>
          </a:xfrm>
          <a:prstGeom prst="curvedDown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12" name="Object 11">
            <a:extLst>
              <a:ext uri="{FF2B5EF4-FFF2-40B4-BE49-F238E27FC236}">
                <a16:creationId xmlns:a16="http://schemas.microsoft.com/office/drawing/2014/main" id="{1BDEC5C5-DCB4-B455-BE42-EE408A675DF7}"/>
              </a:ext>
            </a:extLst>
          </p:cNvPr>
          <p:cNvGraphicFramePr>
            <a:graphicFrameLocks noChangeAspect="1"/>
          </p:cNvGraphicFramePr>
          <p:nvPr>
            <p:extLst>
              <p:ext uri="{D42A27DB-BD31-4B8C-83A1-F6EECF244321}">
                <p14:modId xmlns:p14="http://schemas.microsoft.com/office/powerpoint/2010/main" val="2244677872"/>
              </p:ext>
            </p:extLst>
          </p:nvPr>
        </p:nvGraphicFramePr>
        <p:xfrm>
          <a:off x="5139974" y="1311301"/>
          <a:ext cx="2724150" cy="1755775"/>
        </p:xfrm>
        <a:graphic>
          <a:graphicData uri="http://schemas.openxmlformats.org/presentationml/2006/ole">
            <mc:AlternateContent xmlns:mc="http://schemas.openxmlformats.org/markup-compatibility/2006">
              <mc:Choice xmlns:v="urn:schemas-microsoft-com:vml" Requires="v">
                <p:oleObj name="Bitmap Image" r:id="rId4" imgW="4912920" imgH="3167280" progId="PBrush">
                  <p:embed/>
                </p:oleObj>
              </mc:Choice>
              <mc:Fallback>
                <p:oleObj name="Bitmap Image" r:id="rId4" imgW="4912920" imgH="3167280" progId="PBrush">
                  <p:embed/>
                  <p:pic>
                    <p:nvPicPr>
                      <p:cNvPr id="0" name=""/>
                      <p:cNvPicPr/>
                      <p:nvPr/>
                    </p:nvPicPr>
                    <p:blipFill>
                      <a:blip r:embed="rId5"/>
                      <a:stretch>
                        <a:fillRect/>
                      </a:stretch>
                    </p:blipFill>
                    <p:spPr>
                      <a:xfrm>
                        <a:off x="5139974" y="1311301"/>
                        <a:ext cx="2724150" cy="17557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D4F5B2DC-5B37-8492-E96C-157DCC4EA929}"/>
              </a:ext>
            </a:extLst>
          </p:cNvPr>
          <p:cNvGraphicFramePr>
            <a:graphicFrameLocks noChangeAspect="1"/>
          </p:cNvGraphicFramePr>
          <p:nvPr>
            <p:extLst>
              <p:ext uri="{D42A27DB-BD31-4B8C-83A1-F6EECF244321}">
                <p14:modId xmlns:p14="http://schemas.microsoft.com/office/powerpoint/2010/main" val="2280246538"/>
              </p:ext>
            </p:extLst>
          </p:nvPr>
        </p:nvGraphicFramePr>
        <p:xfrm>
          <a:off x="7390507" y="3067380"/>
          <a:ext cx="2997169" cy="1184365"/>
        </p:xfrm>
        <a:graphic>
          <a:graphicData uri="http://schemas.openxmlformats.org/presentationml/2006/ole">
            <mc:AlternateContent xmlns:mc="http://schemas.openxmlformats.org/markup-compatibility/2006">
              <mc:Choice xmlns:v="urn:schemas-microsoft-com:vml" Requires="v">
                <p:oleObj name="Bitmap Image" r:id="rId6" imgW="4921200" imgH="1945080" progId="PBrush">
                  <p:embed/>
                </p:oleObj>
              </mc:Choice>
              <mc:Fallback>
                <p:oleObj name="Bitmap Image" r:id="rId6" imgW="4921200" imgH="1945080" progId="PBrush">
                  <p:embed/>
                  <p:pic>
                    <p:nvPicPr>
                      <p:cNvPr id="0" name=""/>
                      <p:cNvPicPr/>
                      <p:nvPr/>
                    </p:nvPicPr>
                    <p:blipFill>
                      <a:blip r:embed="rId7"/>
                      <a:stretch>
                        <a:fillRect/>
                      </a:stretch>
                    </p:blipFill>
                    <p:spPr>
                      <a:xfrm>
                        <a:off x="7390507" y="3067380"/>
                        <a:ext cx="2997169" cy="1184365"/>
                      </a:xfrm>
                      <a:prstGeom prst="rect">
                        <a:avLst/>
                      </a:prstGeom>
                    </p:spPr>
                  </p:pic>
                </p:oleObj>
              </mc:Fallback>
            </mc:AlternateContent>
          </a:graphicData>
        </a:graphic>
      </p:graphicFrame>
      <p:pic>
        <p:nvPicPr>
          <p:cNvPr id="17" name="Picture 16">
            <a:extLst>
              <a:ext uri="{FF2B5EF4-FFF2-40B4-BE49-F238E27FC236}">
                <a16:creationId xmlns:a16="http://schemas.microsoft.com/office/drawing/2014/main" id="{EBA1BE3C-2135-C3EA-9275-D6155106A63A}"/>
              </a:ext>
            </a:extLst>
          </p:cNvPr>
          <p:cNvPicPr>
            <a:picLocks noChangeAspect="1"/>
          </p:cNvPicPr>
          <p:nvPr/>
        </p:nvPicPr>
        <p:blipFill>
          <a:blip r:embed="rId8"/>
          <a:stretch>
            <a:fillRect/>
          </a:stretch>
        </p:blipFill>
        <p:spPr>
          <a:xfrm>
            <a:off x="665947" y="2690914"/>
            <a:ext cx="3010927" cy="1927313"/>
          </a:xfrm>
          <a:prstGeom prst="rect">
            <a:avLst/>
          </a:prstGeom>
        </p:spPr>
      </p:pic>
      <p:sp>
        <p:nvSpPr>
          <p:cNvPr id="30" name="Arrow: Curved Up 29">
            <a:extLst>
              <a:ext uri="{FF2B5EF4-FFF2-40B4-BE49-F238E27FC236}">
                <a16:creationId xmlns:a16="http://schemas.microsoft.com/office/drawing/2014/main" id="{4B06E40B-6E02-47DB-8F54-F9B28F34DC46}"/>
              </a:ext>
            </a:extLst>
          </p:cNvPr>
          <p:cNvSpPr/>
          <p:nvPr/>
        </p:nvSpPr>
        <p:spPr>
          <a:xfrm flipH="1">
            <a:off x="2974167" y="4198268"/>
            <a:ext cx="4536489" cy="533397"/>
          </a:xfrm>
          <a:prstGeom prst="curvedUp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a:extLst>
              <a:ext uri="{FF2B5EF4-FFF2-40B4-BE49-F238E27FC236}">
                <a16:creationId xmlns:a16="http://schemas.microsoft.com/office/drawing/2014/main" id="{0306B65E-7A59-402B-AB2E-8D8230C2FB7C}"/>
              </a:ext>
            </a:extLst>
          </p:cNvPr>
          <p:cNvSpPr txBox="1"/>
          <p:nvPr/>
        </p:nvSpPr>
        <p:spPr>
          <a:xfrm>
            <a:off x="3743868" y="3416458"/>
            <a:ext cx="2035449" cy="646331"/>
          </a:xfrm>
          <a:prstGeom prst="rect">
            <a:avLst/>
          </a:prstGeom>
          <a:noFill/>
        </p:spPr>
        <p:txBody>
          <a:bodyPr wrap="square" rtlCol="0">
            <a:spAutoFit/>
          </a:bodyPr>
          <a:lstStyle/>
          <a:p>
            <a:pPr algn="ctr"/>
            <a:r>
              <a:rPr lang="en-US" u="sng" dirty="0">
                <a:latin typeface="FC Palette" panose="020B0500040200020003" pitchFamily="34" charset="-34"/>
                <a:cs typeface="FC Palette" panose="020B0500040200020003" pitchFamily="34" charset="-34"/>
              </a:rPr>
              <a:t>Moth Stage</a:t>
            </a:r>
            <a:endParaRPr lang="th-TH" u="sng" dirty="0">
              <a:latin typeface="FC Palette" panose="020B0500040200020003" pitchFamily="34" charset="-34"/>
              <a:cs typeface="FC Palette" panose="020B0500040200020003" pitchFamily="34" charset="-34"/>
            </a:endParaRPr>
          </a:p>
          <a:p>
            <a:pPr algn="ctr"/>
            <a:r>
              <a:rPr lang="th-TH" u="sng" dirty="0">
                <a:latin typeface="FC Palette" panose="020B0500040200020003" pitchFamily="34" charset="-34"/>
                <a:cs typeface="FC Palette" panose="020B0500040200020003" pitchFamily="34" charset="-34"/>
              </a:rPr>
              <a:t>35 -45 </a:t>
            </a:r>
            <a:r>
              <a:rPr lang="en-US" u="sng" dirty="0">
                <a:latin typeface="FC Palette" panose="020B0500040200020003" pitchFamily="34" charset="-34"/>
                <a:cs typeface="FC Palette" panose="020B0500040200020003" pitchFamily="34" charset="-34"/>
              </a:rPr>
              <a:t>Days</a:t>
            </a:r>
            <a:r>
              <a:rPr lang="th-TH" u="sng" dirty="0">
                <a:latin typeface="FC Palette" panose="020B0500040200020003" pitchFamily="34" charset="-34"/>
                <a:cs typeface="FC Palette" panose="020B0500040200020003" pitchFamily="34" charset="-34"/>
              </a:rPr>
              <a:t> </a:t>
            </a:r>
            <a:endParaRPr lang="en-US" u="sng" dirty="0">
              <a:latin typeface="FC Palette" panose="020B0500040200020003" pitchFamily="34" charset="-34"/>
              <a:cs typeface="FC Palette" panose="020B0500040200020003" pitchFamily="34" charset="-34"/>
            </a:endParaRPr>
          </a:p>
        </p:txBody>
      </p:sp>
      <p:sp>
        <p:nvSpPr>
          <p:cNvPr id="6" name="TextBox 5">
            <a:extLst>
              <a:ext uri="{FF2B5EF4-FFF2-40B4-BE49-F238E27FC236}">
                <a16:creationId xmlns:a16="http://schemas.microsoft.com/office/drawing/2014/main" id="{B8D7A963-F8EB-628B-11ED-473D578D78DE}"/>
              </a:ext>
            </a:extLst>
          </p:cNvPr>
          <p:cNvSpPr txBox="1"/>
          <p:nvPr/>
        </p:nvSpPr>
        <p:spPr>
          <a:xfrm>
            <a:off x="0" y="4946461"/>
            <a:ext cx="6439850" cy="1169551"/>
          </a:xfrm>
          <a:prstGeom prst="rect">
            <a:avLst/>
          </a:prstGeom>
          <a:noFill/>
        </p:spPr>
        <p:txBody>
          <a:bodyPr wrap="square" rtlCol="0">
            <a:spAutoFit/>
          </a:bodyPr>
          <a:lstStyle/>
          <a:p>
            <a:pPr algn="ctr"/>
            <a:r>
              <a:rPr lang="en-US" sz="1400" dirty="0">
                <a:latin typeface="FC Palette" panose="020B0500040200020003" pitchFamily="34" charset="-34"/>
                <a:cs typeface="FC Palette" panose="020B0500040200020003" pitchFamily="34" charset="-34"/>
              </a:rPr>
              <a:t>Female and male moths are very alike except that the female is bigger. After they came out of pupa, please do not touch them right away. Their wings are still wet. This stage is very important, if they can not dry their wings properly, they will be damaged forever. After taking lots of photos, you can let them go as soon as possible. Please leave them under a tree or a branch, help them hide from the hungry birds. </a:t>
            </a:r>
          </a:p>
        </p:txBody>
      </p:sp>
    </p:spTree>
    <p:extLst>
      <p:ext uri="{BB962C8B-B14F-4D97-AF65-F5344CB8AC3E}">
        <p14:creationId xmlns:p14="http://schemas.microsoft.com/office/powerpoint/2010/main" val="507274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1182</TotalTime>
  <Words>329</Words>
  <Application>Microsoft Office PowerPoint</Application>
  <PresentationFormat>Widescreen</PresentationFormat>
  <Paragraphs>15</Paragraphs>
  <Slides>1</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8" baseType="lpstr">
      <vt:lpstr>Arial</vt:lpstr>
      <vt:lpstr>Calibri</vt:lpstr>
      <vt:lpstr>Calibri Light</vt:lpstr>
      <vt:lpstr>FC Palette</vt:lpstr>
      <vt:lpstr>lookpeach</vt:lpstr>
      <vt:lpstr>Office Theme</vt:lpstr>
      <vt:lpstr>Bitmap Image</vt:lpstr>
      <vt:lpstr>Life Cycle of Military Dysphania Moth   (Disphania militaris)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วงจรชีวิตหนอนผีเสื้อมะนาว</dc:title>
  <dc:creator>5539</dc:creator>
  <cp:lastModifiedBy>5539</cp:lastModifiedBy>
  <cp:revision>11</cp:revision>
  <cp:lastPrinted>2023-09-08T11:43:34Z</cp:lastPrinted>
  <dcterms:created xsi:type="dcterms:W3CDTF">2021-10-25T03:48:38Z</dcterms:created>
  <dcterms:modified xsi:type="dcterms:W3CDTF">2023-09-08T12:12:10Z</dcterms:modified>
</cp:coreProperties>
</file>