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9945688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66FF"/>
    <a:srgbClr val="00CC99"/>
    <a:srgbClr val="9999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91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81227-E288-4B26-96E3-EA111642A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0CB3C1-A430-4380-94A4-ACF808F53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B0C9F-7C5E-4571-B289-3F1CF3A86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71EAF-1556-4152-B05A-283A17D65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8AB17-3EFC-4396-BF64-8D64AA228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20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F63C8-9E0D-4E1C-A1A7-DCA1CC6E9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1656F-24F4-4A58-A9B6-C0CEBE4DD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91D2D-7069-40AB-A074-F7A0986F2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41262-153D-4636-A073-C7EFB3C2F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46A23-B4FE-40E8-9BF4-25E2AD1EE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67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BB25C-B2BD-40B9-9595-762F3198D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D2F580-BD59-421B-8DEE-5DF5DF537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51BA5-DC29-410A-88E9-F7A27D1B8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142FC-F322-466C-9D76-3455381C0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0B62A-FA7B-4F90-97EC-305A97EA6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63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C9228-9754-456C-80E6-78634202B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140B0-80E3-444E-9CAD-1F95C0CCCC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C8FCA0-A15A-4776-B433-949EEBE0B2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853B8-9A3A-410D-AB67-709BD7BD8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483846-E6CC-4FA9-8714-9B2824034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D262FD-A61B-4508-8A0E-071C89117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82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A56A2-99F4-4E74-BA10-1296DE95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60AAA-E42E-44EE-8108-366FC3F9A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B55280-B79D-496D-9FC1-418195B03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AC06B6-00AC-45B0-8932-C569F81327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68C68B-6A8D-4C9F-82BD-B523BF444E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F984BB-4B14-477D-9812-2F56A8D2E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C5D3BF-D306-47BF-8ED0-9C19A19D5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5EC016-2291-4A38-BCBD-907EA9FD0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468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27D00-7FF8-477A-9C9A-B0C1AD49E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B5D7C3-0D4C-4B78-9F51-34B365264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92E98B-35E8-4418-8481-AA2F5DE94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A5F5CD-CFE1-4D3D-A205-943EDBA3A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652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CEA89C-0ED3-438A-97C4-14B2CB50B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BF9045-597F-4984-B7D0-4961DAA1E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B353D-CFFD-4126-875F-E058A5194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615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670FC-2987-494B-BA18-DBD3685CD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53458-1480-4E0A-900E-4082CB7A6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E9B915-E778-444C-B35B-2DF69EA7BE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4BA7A5-0CD9-44B9-B6DF-4979B9B48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601B7C-B55F-4B6E-BA71-C0CF89E2D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8021CA-6863-416A-A837-6D0FBE953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43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8E5ED-3994-4FEB-B970-E01028954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5F41A6-31BD-4B04-BC32-0233777B87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7F2D4-A41C-4CE4-9D7A-577B174E2D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6CB453-F64D-43F2-885E-EA86CE60F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7ED5D5-CFF9-4E5A-9056-89D533A65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BFB961-6927-42B7-BDB7-D5FEE878D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98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9EBC9-E7A0-4D95-B317-191641C7C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A13614-854E-45B9-BD22-BD38339EF0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52506-43CC-4DC7-97A3-6509FC768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07FA2-9CC3-4EC7-8406-B7E6DCDEC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E39C0-125C-4963-89EA-6298DA30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97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FCDDC2-B613-4825-9BE4-4B08D9B715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9ADB66-C746-45FA-8859-EE8E7044B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829E9-DADB-4C60-A51A-500AC2C7F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DEE8C-D2DA-45AE-863D-088704DE3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625B8-18B0-42CD-9F63-AC6E73CB6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01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2D7C89-25C6-415E-B986-6ECBE0769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FFAA5C-D582-485B-8799-B0E33B439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9411F-946C-47FB-8582-4196EA0A60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F26E7-F01E-4961-B7E7-6714329E128C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AA1C9-713B-40FA-8242-A4D1DD95C1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21E1D-6126-4267-9E8E-B1813796A1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980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wmf"/><Relationship Id="rId7" Type="http://schemas.openxmlformats.org/officeDocument/2006/relationships/image" Target="../media/image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3B163-0E8A-47E4-89A2-9E57D98F4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959386" y="66892"/>
            <a:ext cx="7891872" cy="652649"/>
          </a:xfrm>
        </p:spPr>
        <p:txBody>
          <a:bodyPr>
            <a:noAutofit/>
          </a:bodyPr>
          <a:lstStyle/>
          <a:p>
            <a:r>
              <a:rPr lang="th-TH" sz="3200" b="1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วงจรชีวิตมอธเฉียงพร้านางแอ</a:t>
            </a:r>
            <a:endParaRPr lang="en-US" sz="3200" b="1" u="sng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2349BC-2AB5-4A1E-A64B-ED39E374AAA6}"/>
              </a:ext>
            </a:extLst>
          </p:cNvPr>
          <p:cNvSpPr txBox="1"/>
          <p:nvPr/>
        </p:nvSpPr>
        <p:spPr>
          <a:xfrm>
            <a:off x="1375649" y="977820"/>
            <a:ext cx="227521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ระยะไข่ </a:t>
            </a:r>
          </a:p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5 – 7 วัน</a:t>
            </a:r>
            <a:endParaRPr lang="en-US" u="sng" dirty="0">
              <a:latin typeface="FC Palette" panose="020B0500040200020003" pitchFamily="34" charset="-34"/>
              <a:cs typeface="FC Palette" panose="020B0500040200020003" pitchFamily="34" charset="-34"/>
            </a:endParaRPr>
          </a:p>
          <a:p>
            <a:pPr algn="ctr"/>
            <a:r>
              <a:rPr lang="th-TH" sz="1400" dirty="0">
                <a:latin typeface="FC Palette" panose="020B0500040200020003" pitchFamily="34" charset="-34"/>
                <a:cs typeface="FC Palette" panose="020B0500040200020003" pitchFamily="34" charset="-34"/>
              </a:rPr>
              <a:t>เมื่อหนอนฝักออกจากไข่ จะกินเปลือกไข่เป็นอาหารมื้อแรก</a:t>
            </a:r>
          </a:p>
          <a:p>
            <a:pPr algn="ctr"/>
            <a:endParaRPr lang="en-US" u="sng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B4CCC4-EFAE-46B5-92F9-F49A44FDC328}"/>
              </a:ext>
            </a:extLst>
          </p:cNvPr>
          <p:cNvSpPr txBox="1"/>
          <p:nvPr/>
        </p:nvSpPr>
        <p:spPr>
          <a:xfrm>
            <a:off x="8861528" y="1121154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ระยะหนอน</a:t>
            </a:r>
          </a:p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28 วัน </a:t>
            </a:r>
            <a:endParaRPr lang="en-US" u="sng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22A14D3-BC49-47DE-B101-81E87E4AF780}"/>
              </a:ext>
            </a:extLst>
          </p:cNvPr>
          <p:cNvSpPr txBox="1"/>
          <p:nvPr/>
        </p:nvSpPr>
        <p:spPr>
          <a:xfrm>
            <a:off x="7941898" y="1708772"/>
            <a:ext cx="40198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dirty="0">
                <a:latin typeface="FC Palette" panose="020B0500040200020003" pitchFamily="34" charset="-34"/>
                <a:cs typeface="FC Palette" panose="020B0500040200020003" pitchFamily="34" charset="-34"/>
              </a:rPr>
              <a:t>หนอนพันธุ์นี้อัตราการรอดต่ำมาก ขาหลังจะยึดเกาะเหนียวแน่นมาก อย่าดึงขาน้องแรง ปล่อยให้น้องปล่อยเอง พื้นที่เลี้ยงจะต้องใหญ่เพียงพอ ไม่เช่นนั้นน้องจะปีนทับกันเองและทำให้ตายได้ หนอนพันธุ์นี้กินน้อย ดังนั้นไม่จำเป็นต้องเปลี่ยนอาหารทุกวัน ให้อาหารเมื่อใบเริ่มดำและไม่นิ่ม </a:t>
            </a:r>
            <a:endParaRPr lang="en-US" sz="1600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9D64E30-68AC-4A68-92DC-59F70B2120E7}"/>
              </a:ext>
            </a:extLst>
          </p:cNvPr>
          <p:cNvSpPr txBox="1"/>
          <p:nvPr/>
        </p:nvSpPr>
        <p:spPr>
          <a:xfrm>
            <a:off x="8073476" y="5299334"/>
            <a:ext cx="411852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>
                <a:latin typeface="FC Palette" panose="020B0500040200020003" pitchFamily="34" charset="-34"/>
                <a:cs typeface="FC Palette" panose="020B0500040200020003" pitchFamily="34" charset="-34"/>
              </a:rPr>
              <a:t>ระยะนี้หนอนจะหยุดกินอาหารแล้ว ถ้าทุกตัวเข้าดักแด้แล้ว  สามารถเอาพืชอาหารที่เหลือออก และเทอึทิ้งได้เลยค่ะ ระยะนี้ไม่ต้องทำอะไรแล้วค่ะ รอระยะเวลาให้เค้าออกจากดักแด้เป็นผีเสื้อเท่านั้นค่ะ สีดักแด้เป็นสีน้ำตาล แต่วันที่ผีเสื้อจะออกจากดักแด้สีจะเข้มขึ้นหมั่นเช็คช่วงเช้าของทุกวันนะคะ</a:t>
            </a:r>
            <a:endParaRPr lang="en-US" sz="1400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30D200E-6B54-4D56-BA00-437F146BDB14}"/>
              </a:ext>
            </a:extLst>
          </p:cNvPr>
          <p:cNvSpPr txBox="1"/>
          <p:nvPr/>
        </p:nvSpPr>
        <p:spPr>
          <a:xfrm>
            <a:off x="3262633" y="6315163"/>
            <a:ext cx="8699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ปล. สงสัยขั้นตอนไหนสอบถามได้ทาง </a:t>
            </a:r>
            <a:r>
              <a:rPr lang="en-US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@TheVeryHungryCaterpillarHouse </a:t>
            </a:r>
          </a:p>
          <a:p>
            <a:pPr algn="r"/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 ขอให้สนุกกับการเลี้ยงนะคะ ขอบคุณลูกค้าทุกท่านมากๆ ค่ะ </a:t>
            </a:r>
            <a:endParaRPr lang="en-US" sz="1200" dirty="0">
              <a:solidFill>
                <a:srgbClr val="FF66CC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EFDFB93-FB56-4225-93C5-CE967B3AF1E1}"/>
              </a:ext>
            </a:extLst>
          </p:cNvPr>
          <p:cNvSpPr txBox="1"/>
          <p:nvPr/>
        </p:nvSpPr>
        <p:spPr>
          <a:xfrm>
            <a:off x="1140480" y="6468885"/>
            <a:ext cx="5087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FF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FB/IG: </a:t>
            </a:r>
            <a:r>
              <a:rPr lang="th-TH" dirty="0">
                <a:solidFill>
                  <a:srgbClr val="FF66FF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บ้านหนอนผีเสื้อ</a:t>
            </a:r>
            <a:r>
              <a:rPr lang="en-US" dirty="0">
                <a:solidFill>
                  <a:srgbClr val="FF66FF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 @TheVeryHungryCaterpillarHouse</a:t>
            </a:r>
          </a:p>
        </p:txBody>
      </p:sp>
      <p:sp>
        <p:nvSpPr>
          <p:cNvPr id="33" name="Arrow: Curved Left 32">
            <a:extLst>
              <a:ext uri="{FF2B5EF4-FFF2-40B4-BE49-F238E27FC236}">
                <a16:creationId xmlns:a16="http://schemas.microsoft.com/office/drawing/2014/main" id="{27CC4466-DE84-4206-A934-6D4B9F9F86A3}"/>
              </a:ext>
            </a:extLst>
          </p:cNvPr>
          <p:cNvSpPr/>
          <p:nvPr/>
        </p:nvSpPr>
        <p:spPr>
          <a:xfrm flipH="1" flipV="1">
            <a:off x="193134" y="1790494"/>
            <a:ext cx="719175" cy="1828410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4DEB32B-06A5-4398-88DD-11070B6F534D}"/>
              </a:ext>
            </a:extLst>
          </p:cNvPr>
          <p:cNvSpPr txBox="1"/>
          <p:nvPr/>
        </p:nvSpPr>
        <p:spPr>
          <a:xfrm>
            <a:off x="5127404" y="178814"/>
            <a:ext cx="52842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0" i="0" dirty="0"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Military </a:t>
            </a:r>
            <a:r>
              <a:rPr lang="en-US" sz="2000" b="0" i="0" dirty="0" err="1"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Dysphania</a:t>
            </a:r>
            <a:r>
              <a:rPr lang="en-US" sz="2000" b="0" i="0" dirty="0"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 Moth</a:t>
            </a:r>
            <a:r>
              <a:rPr lang="th-TH" sz="2000" dirty="0">
                <a:latin typeface="FC Palette" panose="020B0500040200020003" pitchFamily="34" charset="-34"/>
                <a:cs typeface="FC Palette" panose="020B0500040200020003" pitchFamily="34" charset="-34"/>
              </a:rPr>
              <a:t>   </a:t>
            </a:r>
            <a:r>
              <a:rPr lang="en-US" sz="2000" dirty="0">
                <a:latin typeface="lookpeach" panose="02000503000000000000" pitchFamily="2" charset="-34"/>
                <a:cs typeface="lookpeach" panose="02000503000000000000" pitchFamily="2" charset="-34"/>
              </a:rPr>
              <a:t>(</a:t>
            </a:r>
            <a:r>
              <a:rPr lang="en-US" sz="2000" b="0" i="1" dirty="0" err="1"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Disphania</a:t>
            </a:r>
            <a:r>
              <a:rPr lang="en-US" sz="2000" b="0" i="1" dirty="0"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 </a:t>
            </a:r>
            <a:r>
              <a:rPr lang="en-US" sz="2000" b="0" i="1" dirty="0" err="1"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militaris</a:t>
            </a:r>
            <a:r>
              <a:rPr lang="en-US" sz="2000" dirty="0">
                <a:latin typeface="lookpeach" panose="02000503000000000000" pitchFamily="2" charset="-34"/>
                <a:cs typeface="lookpeach" panose="02000503000000000000" pitchFamily="2" charset="-34"/>
              </a:rPr>
              <a:t>)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8E3E7A-BA2F-4EA9-B5A5-A79585621C25}"/>
              </a:ext>
            </a:extLst>
          </p:cNvPr>
          <p:cNvSpPr txBox="1"/>
          <p:nvPr/>
        </p:nvSpPr>
        <p:spPr>
          <a:xfrm>
            <a:off x="9907597" y="178814"/>
            <a:ext cx="1196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FC Palette" panose="020B0500040200020003" pitchFamily="34" charset="-34"/>
                <a:cs typeface="FC Palette" panose="020B0500040200020003" pitchFamily="34" charset="-34"/>
              </a:rPr>
              <a:t>ผีเสื้อกลางคืน</a:t>
            </a:r>
            <a:endParaRPr lang="en-US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27" name="Arrow: Curved Left 26">
            <a:extLst>
              <a:ext uri="{FF2B5EF4-FFF2-40B4-BE49-F238E27FC236}">
                <a16:creationId xmlns:a16="http://schemas.microsoft.com/office/drawing/2014/main" id="{90263504-D4B0-4D19-B1CE-E77DBE95765D}"/>
              </a:ext>
            </a:extLst>
          </p:cNvPr>
          <p:cNvSpPr/>
          <p:nvPr/>
        </p:nvSpPr>
        <p:spPr>
          <a:xfrm>
            <a:off x="11263731" y="3186138"/>
            <a:ext cx="688322" cy="1828411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A0605-087E-4C4E-A776-C3EB32ADE594}"/>
              </a:ext>
            </a:extLst>
          </p:cNvPr>
          <p:cNvSpPr txBox="1"/>
          <p:nvPr/>
        </p:nvSpPr>
        <p:spPr>
          <a:xfrm>
            <a:off x="8187353" y="504822"/>
            <a:ext cx="37850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600" dirty="0">
                <a:latin typeface="lookpeach" panose="02000503000000000000" pitchFamily="2" charset="-34"/>
                <a:cs typeface="lookpeach" panose="02000503000000000000" pitchFamily="2" charset="-34"/>
              </a:rPr>
              <a:t>พืชอาหาร</a:t>
            </a:r>
            <a:r>
              <a:rPr lang="en-US" sz="1600" dirty="0">
                <a:latin typeface="lookpeach" panose="02000503000000000000" pitchFamily="2" charset="-34"/>
                <a:cs typeface="lookpeach" panose="02000503000000000000" pitchFamily="2" charset="-34"/>
              </a:rPr>
              <a:t>:</a:t>
            </a:r>
            <a:r>
              <a:rPr lang="th-TH" sz="1600" dirty="0">
                <a:latin typeface="lookpeach" panose="02000503000000000000" pitchFamily="2" charset="-34"/>
                <a:cs typeface="lookpeach" panose="02000503000000000000" pitchFamily="2" charset="-34"/>
              </a:rPr>
              <a:t> ใบมั่งมี, ใบเฉียงพร้านางแอ</a:t>
            </a:r>
            <a:endParaRPr lang="en-US" sz="16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C90E3785-8C14-9FC0-76DF-41F5671F021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7954558"/>
              </p:ext>
            </p:extLst>
          </p:nvPr>
        </p:nvGraphicFramePr>
        <p:xfrm>
          <a:off x="3578306" y="1326763"/>
          <a:ext cx="992188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1321560" imgH="1038960" progId="PBrush">
                  <p:embed/>
                </p:oleObj>
              </mc:Choice>
              <mc:Fallback>
                <p:oleObj name="Bitmap Image" r:id="rId2" imgW="1321560" imgH="103896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578306" y="1326763"/>
                        <a:ext cx="992188" cy="781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1BDEC5C5-DCB4-B455-BE42-EE408A675D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1086567"/>
              </p:ext>
            </p:extLst>
          </p:nvPr>
        </p:nvGraphicFramePr>
        <p:xfrm>
          <a:off x="5203343" y="986455"/>
          <a:ext cx="2724150" cy="175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4912920" imgH="3167280" progId="PBrush">
                  <p:embed/>
                </p:oleObj>
              </mc:Choice>
              <mc:Fallback>
                <p:oleObj name="Bitmap Image" r:id="rId4" imgW="4912920" imgH="316728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203343" y="986455"/>
                        <a:ext cx="2724150" cy="175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D4F5B2DC-5B37-8492-E96C-157DCC4EA9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989188"/>
              </p:ext>
            </p:extLst>
          </p:nvPr>
        </p:nvGraphicFramePr>
        <p:xfrm>
          <a:off x="6898904" y="3664428"/>
          <a:ext cx="2997169" cy="11843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4921200" imgH="1945080" progId="PBrush">
                  <p:embed/>
                </p:oleObj>
              </mc:Choice>
              <mc:Fallback>
                <p:oleObj name="Bitmap Image" r:id="rId6" imgW="4921200" imgH="194508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898904" y="3664428"/>
                        <a:ext cx="2997169" cy="11843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:a16="http://schemas.microsoft.com/office/drawing/2014/main" id="{EBA1BE3C-2135-C3EA-9275-D6155106A6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0480" y="3156577"/>
            <a:ext cx="3010927" cy="1927313"/>
          </a:xfrm>
          <a:prstGeom prst="rect">
            <a:avLst/>
          </a:prstGeom>
        </p:spPr>
      </p:pic>
      <p:sp>
        <p:nvSpPr>
          <p:cNvPr id="30" name="Arrow: Curved Up 29">
            <a:extLst>
              <a:ext uri="{FF2B5EF4-FFF2-40B4-BE49-F238E27FC236}">
                <a16:creationId xmlns:a16="http://schemas.microsoft.com/office/drawing/2014/main" id="{4B06E40B-6E02-47DB-8F54-F9B28F34DC46}"/>
              </a:ext>
            </a:extLst>
          </p:cNvPr>
          <p:cNvSpPr/>
          <p:nvPr/>
        </p:nvSpPr>
        <p:spPr>
          <a:xfrm flipH="1">
            <a:off x="3650864" y="4903246"/>
            <a:ext cx="4536489" cy="533397"/>
          </a:xfrm>
          <a:prstGeom prst="curvedUp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306B65E-7A59-402B-AB2E-8D8230C2FB7C}"/>
              </a:ext>
            </a:extLst>
          </p:cNvPr>
          <p:cNvSpPr txBox="1"/>
          <p:nvPr/>
        </p:nvSpPr>
        <p:spPr>
          <a:xfrm>
            <a:off x="3133682" y="4367954"/>
            <a:ext cx="2035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ระยะผีเสื้อ </a:t>
            </a:r>
          </a:p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35 -45 วัน </a:t>
            </a:r>
            <a:endParaRPr lang="en-US" u="sng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54D9E3-0AA4-454E-938F-C03FE6E0A6FB}"/>
              </a:ext>
            </a:extLst>
          </p:cNvPr>
          <p:cNvSpPr txBox="1"/>
          <p:nvPr/>
        </p:nvSpPr>
        <p:spPr>
          <a:xfrm>
            <a:off x="193134" y="5083890"/>
            <a:ext cx="72637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>
                <a:latin typeface="FC Palette" panose="020B0500040200020003" pitchFamily="34" charset="-34"/>
                <a:cs typeface="FC Palette" panose="020B0500040200020003" pitchFamily="34" charset="-34"/>
              </a:rPr>
              <a:t>ผีเสื้อตัวเมียจะมีขนาดใหญ่กว่าตัวผู้และก้นป่อง แต่ลายจะเหมือนกันมาก ตอนที่ผีเสื้อออกจากดักแด้ประมาณ 1-2 ชั่วโมง </a:t>
            </a:r>
            <a:r>
              <a:rPr lang="th-TH" sz="1400" b="1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อย่าเพิ่งจับผีเสื้อ</a:t>
            </a:r>
            <a:r>
              <a:rPr lang="th-TH" sz="1400" dirty="0">
                <a:latin typeface="FC Palette" panose="020B0500040200020003" pitchFamily="34" charset="-34"/>
                <a:cs typeface="FC Palette" panose="020B0500040200020003" pitchFamily="34" charset="-34"/>
              </a:rPr>
              <a:t>นะคะ ปีกเค้าจะยังเปียกอยู่ ให้เค้าตากปีก และอึของเสียออกมาก่อน จะมีของเหลวไหลออกมาในกล่อง เค้าจะเกาะอยู่นิ่งๆ เพื่อตากปีกให้แห้ง ขั้นตอนนี้สำคัญมาก ถ้าไปจับโดนปีกเค้าตอนนี้ปีกจะหักเสียหาย และทำให้เค้าบินไม่ได้ โอกาสเสียชีวิตสูงค่ะ หลังจากรอ 1-2 ชั่วโมงแล้วเปิดฝากล่องแล้วเอานิ้วแหย่ไปใกล้ๆ ตัวเค้าให้เค้าเกาะได้เลยค่ะ หลังจากนั้นก็ปล่อยเค้าออกไปตามธรรมชาติได้เลยค่ะ อย่าพยายามเลี้ยงนะคะ เพราะอาจตายได้หรือถ้าอยากจะลองให้อาหารใช้ส้ม/กล้วยผ่าครึ่ง หรือคอตตอนบัดจุ่มน้ำหวานก็ได้ค่ะ</a:t>
            </a:r>
            <a:endParaRPr lang="en-US" sz="1400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21742CD-D715-44E9-A58B-0565CAD4D564}"/>
              </a:ext>
            </a:extLst>
          </p:cNvPr>
          <p:cNvSpPr txBox="1"/>
          <p:nvPr/>
        </p:nvSpPr>
        <p:spPr>
          <a:xfrm>
            <a:off x="9487186" y="4722078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ระยะดักแด้</a:t>
            </a:r>
          </a:p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30 วัน </a:t>
            </a:r>
            <a:endParaRPr lang="en-US" u="sng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16" name="Arrow: Curved Down 15">
            <a:extLst>
              <a:ext uri="{FF2B5EF4-FFF2-40B4-BE49-F238E27FC236}">
                <a16:creationId xmlns:a16="http://schemas.microsoft.com/office/drawing/2014/main" id="{B2540135-83B9-402D-9AC5-04ED4E84C12C}"/>
              </a:ext>
            </a:extLst>
          </p:cNvPr>
          <p:cNvSpPr/>
          <p:nvPr/>
        </p:nvSpPr>
        <p:spPr>
          <a:xfrm>
            <a:off x="4228533" y="719957"/>
            <a:ext cx="1775012" cy="502839"/>
          </a:xfrm>
          <a:prstGeom prst="curvedDown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C07DF70-8206-2D06-5E78-FC8937C637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4256" y="2704699"/>
            <a:ext cx="1566878" cy="208964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1B55390-4996-3C00-1BD6-0F15C5DA25D2}"/>
              </a:ext>
            </a:extLst>
          </p:cNvPr>
          <p:cNvSpPr txBox="1"/>
          <p:nvPr/>
        </p:nvSpPr>
        <p:spPr>
          <a:xfrm>
            <a:off x="5919108" y="3429731"/>
            <a:ext cx="60797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dirty="0">
                <a:solidFill>
                  <a:srgbClr val="FF0000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ระยะก่อนเข้าดักแด้ หนอนจะคายน้ำออกมาหดตัวสั้นและไม่ขยับ **น้องไม่ตายนะคะ**</a:t>
            </a:r>
            <a:endParaRPr lang="en-US" sz="1600" dirty="0">
              <a:solidFill>
                <a:srgbClr val="FF0000"/>
              </a:solidFill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07274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1128</TotalTime>
  <Words>401</Words>
  <Application>Microsoft Office PowerPoint</Application>
  <PresentationFormat>Widescreen</PresentationFormat>
  <Paragraphs>20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FC Palette</vt:lpstr>
      <vt:lpstr>lookpeach</vt:lpstr>
      <vt:lpstr>Office Theme</vt:lpstr>
      <vt:lpstr>Bitmap Image</vt:lpstr>
      <vt:lpstr>วงจรชีวิตมอธเฉียงพร้านางแอ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วงจรชีวิตหนอนผีเสื้อมะนาว</dc:title>
  <dc:creator>5539</dc:creator>
  <cp:lastModifiedBy>Aey Sakundejpaiboon</cp:lastModifiedBy>
  <cp:revision>11</cp:revision>
  <cp:lastPrinted>2022-01-06T06:42:42Z</cp:lastPrinted>
  <dcterms:created xsi:type="dcterms:W3CDTF">2021-10-25T03:48:38Z</dcterms:created>
  <dcterms:modified xsi:type="dcterms:W3CDTF">2023-09-26T06:32:07Z</dcterms:modified>
</cp:coreProperties>
</file>