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66CC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B98CEE-D2C7-4D15-9DC5-A1AA26E315CE}" v="10" dt="2021-12-09T03:00:23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9EB98CEE-D2C7-4D15-9DC5-A1AA26E315CE}"/>
    <pc:docChg chg="undo custSel modSld">
      <pc:chgData name="Torn Aey" userId="b49413b0ebfdf58b" providerId="LiveId" clId="{9EB98CEE-D2C7-4D15-9DC5-A1AA26E315CE}" dt="2021-12-17T10:45:07.494" v="193" actId="20577"/>
      <pc:docMkLst>
        <pc:docMk/>
      </pc:docMkLst>
      <pc:sldChg chg="addSp delSp modSp mod">
        <pc:chgData name="Torn Aey" userId="b49413b0ebfdf58b" providerId="LiveId" clId="{9EB98CEE-D2C7-4D15-9DC5-A1AA26E315CE}" dt="2021-12-17T10:45:07.494" v="193" actId="20577"/>
        <pc:sldMkLst>
          <pc:docMk/>
          <pc:sldMk cId="507274156" sldId="256"/>
        </pc:sldMkLst>
        <pc:spChg chg="mod">
          <ac:chgData name="Torn Aey" userId="b49413b0ebfdf58b" providerId="LiveId" clId="{9EB98CEE-D2C7-4D15-9DC5-A1AA26E315CE}" dt="2021-12-17T10:45:07.494" v="193" actId="20577"/>
          <ac:spMkLst>
            <pc:docMk/>
            <pc:sldMk cId="507274156" sldId="256"/>
            <ac:spMk id="5" creationId="{8D2349BC-2AB5-4A1E-A64B-ED39E374AAA6}"/>
          </ac:spMkLst>
        </pc:spChg>
        <pc:spChg chg="mod">
          <ac:chgData name="Torn Aey" userId="b49413b0ebfdf58b" providerId="LiveId" clId="{9EB98CEE-D2C7-4D15-9DC5-A1AA26E315CE}" dt="2021-12-09T03:00:20.529" v="138" actId="1076"/>
          <ac:spMkLst>
            <pc:docMk/>
            <pc:sldMk cId="507274156" sldId="256"/>
            <ac:spMk id="18" creationId="{5EB4CCC4-EFAE-46B5-92F9-F49A44FDC328}"/>
          </ac:spMkLst>
        </pc:spChg>
        <pc:spChg chg="mod">
          <ac:chgData name="Torn Aey" userId="b49413b0ebfdf58b" providerId="LiveId" clId="{9EB98CEE-D2C7-4D15-9DC5-A1AA26E315CE}" dt="2021-12-09T03:02:49.003" v="179" actId="20577"/>
          <ac:spMkLst>
            <pc:docMk/>
            <pc:sldMk cId="507274156" sldId="256"/>
            <ac:spMk id="20" creationId="{322A14D3-BC49-47DE-B101-81E87E4AF780}"/>
          </ac:spMkLst>
        </pc:spChg>
        <pc:spChg chg="mod">
          <ac:chgData name="Torn Aey" userId="b49413b0ebfdf58b" providerId="LiveId" clId="{9EB98CEE-D2C7-4D15-9DC5-A1AA26E315CE}" dt="2021-12-08T11:58:28.392" v="18" actId="14100"/>
          <ac:spMkLst>
            <pc:docMk/>
            <pc:sldMk cId="507274156" sldId="256"/>
            <ac:spMk id="22" creationId="{B21742CD-D715-44E9-A58B-0565CAD4D564}"/>
          </ac:spMkLst>
        </pc:spChg>
        <pc:spChg chg="mod">
          <ac:chgData name="Torn Aey" userId="b49413b0ebfdf58b" providerId="LiveId" clId="{9EB98CEE-D2C7-4D15-9DC5-A1AA26E315CE}" dt="2021-12-09T03:01:09.943" v="160" actId="20577"/>
          <ac:spMkLst>
            <pc:docMk/>
            <pc:sldMk cId="507274156" sldId="256"/>
            <ac:spMk id="23" creationId="{09D64E30-68AC-4A68-92DC-59F70B2120E7}"/>
          </ac:spMkLst>
        </pc:spChg>
        <pc:spChg chg="add mod">
          <ac:chgData name="Torn Aey" userId="b49413b0ebfdf58b" providerId="LiveId" clId="{9EB98CEE-D2C7-4D15-9DC5-A1AA26E315CE}" dt="2021-12-09T03:00:43.959" v="158" actId="20577"/>
          <ac:spMkLst>
            <pc:docMk/>
            <pc:sldMk cId="507274156" sldId="256"/>
            <ac:spMk id="24" creationId="{7E31E0C8-9E34-47E0-8308-4B29D084560B}"/>
          </ac:spMkLst>
        </pc:spChg>
        <pc:spChg chg="mod">
          <ac:chgData name="Torn Aey" userId="b49413b0ebfdf58b" providerId="LiveId" clId="{9EB98CEE-D2C7-4D15-9DC5-A1AA26E315CE}" dt="2021-12-09T03:05:24.514" v="187" actId="20577"/>
          <ac:spMkLst>
            <pc:docMk/>
            <pc:sldMk cId="507274156" sldId="256"/>
            <ac:spMk id="25" creationId="{4D54D9E3-0AA4-454E-938F-C03FE6E0A6FB}"/>
          </ac:spMkLst>
        </pc:spChg>
        <pc:spChg chg="mod">
          <ac:chgData name="Torn Aey" userId="b49413b0ebfdf58b" providerId="LiveId" clId="{9EB98CEE-D2C7-4D15-9DC5-A1AA26E315CE}" dt="2021-12-08T11:59:15.494" v="28"/>
          <ac:spMkLst>
            <pc:docMk/>
            <pc:sldMk cId="507274156" sldId="256"/>
            <ac:spMk id="26" creationId="{0306B65E-7A59-402B-AB2E-8D8230C2FB7C}"/>
          </ac:spMkLst>
        </pc:spChg>
        <pc:picChg chg="add mod ord">
          <ac:chgData name="Torn Aey" userId="b49413b0ebfdf58b" providerId="LiveId" clId="{9EB98CEE-D2C7-4D15-9DC5-A1AA26E315CE}" dt="2021-12-08T11:56:57.508" v="3" actId="1076"/>
          <ac:picMkLst>
            <pc:docMk/>
            <pc:sldMk cId="507274156" sldId="256"/>
            <ac:picMk id="4" creationId="{6DD298EC-AE56-4ECE-BB21-65031145C829}"/>
          </ac:picMkLst>
        </pc:picChg>
        <pc:picChg chg="add mod ord">
          <ac:chgData name="Torn Aey" userId="b49413b0ebfdf58b" providerId="LiveId" clId="{9EB98CEE-D2C7-4D15-9DC5-A1AA26E315CE}" dt="2021-12-08T11:59:11.577" v="26" actId="1076"/>
          <ac:picMkLst>
            <pc:docMk/>
            <pc:sldMk cId="507274156" sldId="256"/>
            <ac:picMk id="8" creationId="{85B6BC69-CC4D-4650-900D-16337254B323}"/>
          </ac:picMkLst>
        </pc:picChg>
        <pc:picChg chg="del">
          <ac:chgData name="Torn Aey" userId="b49413b0ebfdf58b" providerId="LiveId" clId="{9EB98CEE-D2C7-4D15-9DC5-A1AA26E315CE}" dt="2021-12-08T11:57:03.798" v="4" actId="478"/>
          <ac:picMkLst>
            <pc:docMk/>
            <pc:sldMk cId="507274156" sldId="256"/>
            <ac:picMk id="12" creationId="{FCDB5E3A-E6FD-434A-B6C4-6C1F3D4078D9}"/>
          </ac:picMkLst>
        </pc:picChg>
        <pc:picChg chg="del">
          <ac:chgData name="Torn Aey" userId="b49413b0ebfdf58b" providerId="LiveId" clId="{9EB98CEE-D2C7-4D15-9DC5-A1AA26E315CE}" dt="2021-12-08T11:58:36.885" v="21" actId="478"/>
          <ac:picMkLst>
            <pc:docMk/>
            <pc:sldMk cId="507274156" sldId="256"/>
            <ac:picMk id="19" creationId="{464B08F1-9BBE-4753-B11F-B6718417C448}"/>
          </ac:picMkLst>
        </pc:picChg>
        <pc:picChg chg="add mod">
          <ac:chgData name="Torn Aey" userId="b49413b0ebfdf58b" providerId="LiveId" clId="{9EB98CEE-D2C7-4D15-9DC5-A1AA26E315CE}" dt="2021-12-08T11:58:32.369" v="20" actId="1076"/>
          <ac:picMkLst>
            <pc:docMk/>
            <pc:sldMk cId="507274156" sldId="256"/>
            <ac:picMk id="1026" creationId="{2565BE80-4208-44D9-81E2-4C481863725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hyperlink" Target="https://en.wikipedia.org/wiki/Pupa" TargetMode="External"/><Relationship Id="rId4" Type="http://schemas.openxmlformats.org/officeDocument/2006/relationships/hyperlink" Target="https://en.wikipedia.org/wiki/Moat" TargetMode="Externa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B6BC69-CC4D-4650-900D-16337254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81" y="3914710"/>
            <a:ext cx="1797014" cy="179701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11585215" y="7501046"/>
            <a:ext cx="3262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13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65BE80-4208-44D9-81E2-4C4818637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515" y="4560872"/>
            <a:ext cx="2308863" cy="174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D298EC-AE56-4ECE-BB21-65031145C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229" y="1081849"/>
            <a:ext cx="2228850" cy="2362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8074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วงจรชีวิตหนอนผีเสื้อกาฝากธรรมดา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96971" y="1282567"/>
            <a:ext cx="21717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5-10 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วัน 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โดยผีเสื้อจะวางไข่เรียงแถวกัน 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666389" y="646570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25-35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172182" y="1210482"/>
            <a:ext cx="40198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ระยะนี้หนอนจะตัวเล็กมากในระยะแรกหลังจากลอกคราบจะมีขนาดใหญ่ขึ้นเรื่อยๆ ระยะนี้ให้หมั่นเปลี่ยนพืชอาหารบ่อยๆ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(ระวังมีหนอนติดออกมาด้วยนะคะ) ถ้าอึเยอะก็เทอึออกจากกล่องได้เลยค่ะ </a:t>
            </a:r>
            <a:r>
              <a:rPr lang="th-TH" sz="14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ยึดติดกับใบด้วยเส้นใย 2 จุด ถ้าเห็นหนอนม้วนตัวเกาะนิ่งๆ ไม่ต้องไปเขี่ยหรือจับนะคะ เค้ากำลังจะเปลี่ยนรูปร่างเป็นดักแด้ ถ้าเส้นใยที่เข้าชักไว้เพื่อเข้าดักแด้หลุด เค้าจะหล่นบนพื้นทำให้การเข้าดักแด้ไม่สมบูรณ์ปีกเค้าอาจจะเสียหายและทำให้ตายได้ค่ะ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5081681"/>
            <a:ext cx="41185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สีดักแด้จะเป็นสีเหลือง แต่วันที่ผีเสื้อจะออกจากดักแด้สีจะเข้มขึ้นเป็นสีน้ำตาล และจะมองเห็นลายปีกชัดขึ้น หมั่นเช็คช่วงเช้าของทุกวันนะคะ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429043" y="2764634"/>
            <a:ext cx="32239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4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473289" y="3110135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7 -14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168946" y="2955980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603129" y="5617623"/>
            <a:ext cx="4386236" cy="78001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-480983" y="6419671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latin typeface="lookpeach" panose="02000503000000000000" pitchFamily="2" charset="-34"/>
                <a:cs typeface="lookpeach" panose="02000503000000000000" pitchFamily="2" charset="-34"/>
              </a:rPr>
              <a:t>FB: @TheVeryHungry </a:t>
            </a:r>
            <a:r>
              <a:rPr lang="en-US" sz="1200" dirty="0" err="1">
                <a:latin typeface="lookpeach" panose="02000503000000000000" pitchFamily="2" charset="-34"/>
                <a:cs typeface="lookpeach" panose="02000503000000000000" pitchFamily="2" charset="-34"/>
              </a:rPr>
              <a:t>CatterpillarHouse</a:t>
            </a:r>
            <a:r>
              <a:rPr lang="en-US" sz="1200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</a:p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7284886" y="7720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23A389-4A0E-4D47-8C98-308929DBE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185379" y="756161"/>
            <a:ext cx="1781175" cy="2171700"/>
          </a:xfrm>
          <a:prstGeom prst="rect">
            <a:avLst/>
          </a:prstGeom>
        </p:spPr>
      </p:pic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2" y="1268112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9005540" y="322098"/>
            <a:ext cx="6372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The painted Jezebel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1E0C8-9E34-47E0-8308-4B29D084560B}"/>
              </a:ext>
            </a:extLst>
          </p:cNvPr>
          <p:cNvSpPr txBox="1"/>
          <p:nvPr/>
        </p:nvSpPr>
        <p:spPr>
          <a:xfrm>
            <a:off x="8852243" y="442639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12-14 วัน</a:t>
            </a:r>
            <a:r>
              <a:rPr lang="th-TH" u="sng" dirty="0"/>
              <a:t>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F710-E8FF-42E7-85E6-DDFAA9BC8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5901162" y="2898592"/>
            <a:ext cx="6858000" cy="1060815"/>
          </a:xfrm>
        </p:spPr>
        <p:txBody>
          <a:bodyPr/>
          <a:lstStyle/>
          <a:p>
            <a:pPr algn="ctr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คู่มือเลี้ยง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5764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D183-8E42-4636-A0BD-95C0966A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81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Life Cycle of Butterfly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6686-E36C-427D-99FB-D6CD662C7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554" y="698956"/>
            <a:ext cx="6646891" cy="1054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Plain Tiger/African Queen/African Monarch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Danaus </a:t>
            </a:r>
            <a:r>
              <a:rPr lang="en-US" sz="1800" dirty="0" err="1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</a:t>
            </a:r>
            <a:r>
              <a:rPr lang="en-US" sz="1800" dirty="0" err="1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hrysippus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sz="1800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EEE49-8457-47F5-B28E-20F13609A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36395" y="2266208"/>
            <a:ext cx="1560843" cy="1236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BBDFC-8D59-411E-A66C-70AD1C1B6ABB}"/>
              </a:ext>
            </a:extLst>
          </p:cNvPr>
          <p:cNvSpPr txBox="1"/>
          <p:nvPr/>
        </p:nvSpPr>
        <p:spPr>
          <a:xfrm>
            <a:off x="-377565" y="1753056"/>
            <a:ext cx="298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Egg Stage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9065A-2C32-4BCF-8996-D0AFE76AB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99" y="2241395"/>
            <a:ext cx="1828800" cy="1323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6E21A-4243-4D9F-B472-520442AC9A00}"/>
              </a:ext>
            </a:extLst>
          </p:cNvPr>
          <p:cNvSpPr txBox="1"/>
          <p:nvPr/>
        </p:nvSpPr>
        <p:spPr>
          <a:xfrm>
            <a:off x="3982637" y="1561611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Caterpillar Stage</a:t>
            </a:r>
          </a:p>
          <a:p>
            <a:pPr algn="ctr"/>
            <a:r>
              <a:rPr lang="en-US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5 instar stages: 11-15 Days</a:t>
            </a:r>
          </a:p>
          <a:p>
            <a:pPr algn="ctr"/>
            <a:endParaRPr lang="en-US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4D646-CA60-4D3E-AA52-99655843B391}"/>
              </a:ext>
            </a:extLst>
          </p:cNvPr>
          <p:cNvSpPr txBox="1"/>
          <p:nvPr/>
        </p:nvSpPr>
        <p:spPr>
          <a:xfrm>
            <a:off x="2434799" y="3627277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Larva eating its own eggshell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CAEA2-9890-4166-89B0-710F23642A2D}"/>
              </a:ext>
            </a:extLst>
          </p:cNvPr>
          <p:cNvSpPr txBox="1"/>
          <p:nvPr/>
        </p:nvSpPr>
        <p:spPr>
          <a:xfrm>
            <a:off x="336394" y="3570392"/>
            <a:ext cx="19830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rgbClr val="00CC99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Depending on temperature, typically hatched in </a:t>
            </a:r>
            <a:r>
              <a:rPr lang="en-US" sz="1600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3-5 days</a:t>
            </a:r>
          </a:p>
          <a:p>
            <a:endParaRPr lang="en-US" sz="1600" dirty="0">
              <a:solidFill>
                <a:srgbClr val="00CC99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9234AD-C2C4-41B5-AE73-355346D529FC}"/>
              </a:ext>
            </a:extLst>
          </p:cNvPr>
          <p:cNvSpPr txBox="1"/>
          <p:nvPr/>
        </p:nvSpPr>
        <p:spPr>
          <a:xfrm>
            <a:off x="4312644" y="3627277"/>
            <a:ext cx="19141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Caterpillar making "</a:t>
            </a:r>
            <a:r>
              <a:rPr lang="en-US" sz="1600" b="0" i="0" u="none" strike="noStrike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  <a:hlinkClick r:id="rId4" tooltip="Mo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moat</a:t>
            </a:r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" to feed during the first instar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B5F21E-B99A-49B2-9B07-639B6052E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945" y="2215519"/>
            <a:ext cx="1847850" cy="1371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CA6627-529C-4B17-9407-F5D29EE3B6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091" y="2222554"/>
            <a:ext cx="1847849" cy="1323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4274D3-C2E8-4F0E-9ED1-41BA881CA1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928" y="2215519"/>
            <a:ext cx="1847849" cy="1323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E90833-F72B-433A-9B8C-E4D4E9103E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4765" y="2241395"/>
            <a:ext cx="1771650" cy="1295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7A846B-B75F-4D2B-9AF4-CDA9FD454A9C}"/>
              </a:ext>
            </a:extLst>
          </p:cNvPr>
          <p:cNvSpPr txBox="1"/>
          <p:nvPr/>
        </p:nvSpPr>
        <p:spPr>
          <a:xfrm>
            <a:off x="6491039" y="3627277"/>
            <a:ext cx="1511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Second instar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4EA902-51D1-41B0-AC18-A07654FF0F45}"/>
              </a:ext>
            </a:extLst>
          </p:cNvPr>
          <p:cNvSpPr txBox="1"/>
          <p:nvPr/>
        </p:nvSpPr>
        <p:spPr>
          <a:xfrm>
            <a:off x="8267234" y="3542593"/>
            <a:ext cx="182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Mature caterpillar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B1CF11-0E47-4509-A1B6-22BB03E7E45D}"/>
              </a:ext>
            </a:extLst>
          </p:cNvPr>
          <p:cNvSpPr txBox="1"/>
          <p:nvPr/>
        </p:nvSpPr>
        <p:spPr>
          <a:xfrm>
            <a:off x="10482692" y="3562377"/>
            <a:ext cx="1292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Older </a:t>
            </a:r>
          </a:p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caterpillar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3A9D81-A467-4A86-83F3-C8D196E8AD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3447" y="5432864"/>
            <a:ext cx="3543300" cy="12477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4566612-595B-4F65-BD14-881FDD046491}"/>
              </a:ext>
            </a:extLst>
          </p:cNvPr>
          <p:cNvSpPr txBox="1"/>
          <p:nvPr/>
        </p:nvSpPr>
        <p:spPr>
          <a:xfrm>
            <a:off x="3058712" y="4688126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Pupal Stage</a:t>
            </a:r>
          </a:p>
          <a:p>
            <a:pPr algn="ctr"/>
            <a:r>
              <a:rPr lang="en-US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6-8 Days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CE6DD0-FEE3-479C-A1AB-A40D650CBD2C}"/>
              </a:ext>
            </a:extLst>
          </p:cNvPr>
          <p:cNvSpPr txBox="1"/>
          <p:nvPr/>
        </p:nvSpPr>
        <p:spPr>
          <a:xfrm>
            <a:off x="7644160" y="4937317"/>
            <a:ext cx="4547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Before </a:t>
            </a:r>
            <a:r>
              <a:rPr lang="en-US" sz="1600" b="0" i="0" strike="noStrike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  <a:hlinkClick r:id="rId10" tooltip="Pup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pupation</a:t>
            </a:r>
            <a:r>
              <a:rPr lang="en-US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, the caterpillar will become motionless and cease feeding. Its color shifts slightly from gray to brown, and it may lose a small amount of body mass. The pupal changes color over this period from a pale green to dark brown.</a:t>
            </a:r>
            <a:endParaRPr lang="en-US" sz="16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861564-8A72-42A3-AAF5-5E06D8F3F416}"/>
              </a:ext>
            </a:extLst>
          </p:cNvPr>
          <p:cNvSpPr txBox="1"/>
          <p:nvPr/>
        </p:nvSpPr>
        <p:spPr>
          <a:xfrm>
            <a:off x="1624965" y="4814919"/>
            <a:ext cx="18263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sng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Adult stage</a:t>
            </a:r>
          </a:p>
          <a:p>
            <a:pPr algn="l"/>
            <a:r>
              <a:rPr lang="en-US" sz="16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7-14 Days</a:t>
            </a:r>
            <a:endParaRPr lang="en-US" sz="1600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endParaRPr lang="en-US" b="1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040E5FF-3EF8-4E1E-8BAA-7693569BEA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4158" y="5432864"/>
            <a:ext cx="1273197" cy="1247775"/>
          </a:xfrm>
          <a:prstGeom prst="rect">
            <a:avLst/>
          </a:prstGeom>
        </p:spPr>
      </p:pic>
      <p:sp>
        <p:nvSpPr>
          <p:cNvPr id="37" name="Arrow: Right 36">
            <a:extLst>
              <a:ext uri="{FF2B5EF4-FFF2-40B4-BE49-F238E27FC236}">
                <a16:creationId xmlns:a16="http://schemas.microsoft.com/office/drawing/2014/main" id="{8D946976-F616-49C0-968F-C93C058E6F3D}"/>
              </a:ext>
            </a:extLst>
          </p:cNvPr>
          <p:cNvSpPr/>
          <p:nvPr/>
        </p:nvSpPr>
        <p:spPr>
          <a:xfrm>
            <a:off x="1903145" y="2495892"/>
            <a:ext cx="531654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D74DBEDD-B560-48C6-A46F-AFDFFE3F65DB}"/>
              </a:ext>
            </a:extLst>
          </p:cNvPr>
          <p:cNvSpPr/>
          <p:nvPr/>
        </p:nvSpPr>
        <p:spPr>
          <a:xfrm rot="5400000">
            <a:off x="7001350" y="426873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E60A4A1-5194-48C1-A834-353E1F23DCA2}"/>
              </a:ext>
            </a:extLst>
          </p:cNvPr>
          <p:cNvSpPr/>
          <p:nvPr/>
        </p:nvSpPr>
        <p:spPr>
          <a:xfrm rot="10800000">
            <a:off x="2949499" y="5653969"/>
            <a:ext cx="749947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D60C0B8E-22C7-49C3-AF47-CCCCBD59AF48}"/>
              </a:ext>
            </a:extLst>
          </p:cNvPr>
          <p:cNvSpPr/>
          <p:nvPr/>
        </p:nvSpPr>
        <p:spPr>
          <a:xfrm rot="16200000">
            <a:off x="993502" y="462000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5756A1-163E-463C-9992-EA24DA225F8C}"/>
              </a:ext>
            </a:extLst>
          </p:cNvPr>
          <p:cNvSpPr txBox="1"/>
          <p:nvPr/>
        </p:nvSpPr>
        <p:spPr>
          <a:xfrm>
            <a:off x="7722096" y="1166697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4122636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D183-8E42-4636-A0BD-95C0966A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81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h-TH" sz="280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วงจรชีวิตผีเสื้อใบรักธรรมดา</a:t>
            </a:r>
            <a:endParaRPr lang="en-US" sz="28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6686-E36C-427D-99FB-D6CD662C7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554" y="698956"/>
            <a:ext cx="6646891" cy="1054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Plain Tiger/African Queen/African Monarch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Danaus </a:t>
            </a:r>
            <a:r>
              <a:rPr lang="en-US" sz="1800" dirty="0" err="1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</a:t>
            </a:r>
            <a:r>
              <a:rPr lang="en-US" sz="1800" dirty="0" err="1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hrysippus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sz="1800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EEE49-8457-47F5-B28E-20F13609A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36395" y="2266208"/>
            <a:ext cx="1560843" cy="1236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BBDFC-8D59-411E-A66C-70AD1C1B6ABB}"/>
              </a:ext>
            </a:extLst>
          </p:cNvPr>
          <p:cNvSpPr txBox="1"/>
          <p:nvPr/>
        </p:nvSpPr>
        <p:spPr>
          <a:xfrm>
            <a:off x="-377565" y="1753056"/>
            <a:ext cx="298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u="sng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ระยะไข่</a:t>
            </a:r>
            <a:endParaRPr lang="en-US" b="1" u="sng" dirty="0">
              <a:solidFill>
                <a:srgbClr val="00CC99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9065A-2C32-4BCF-8996-D0AFE76AB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799" y="2241395"/>
            <a:ext cx="1828800" cy="1323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6E21A-4243-4D9F-B472-520442AC9A00}"/>
              </a:ext>
            </a:extLst>
          </p:cNvPr>
          <p:cNvSpPr txBox="1"/>
          <p:nvPr/>
        </p:nvSpPr>
        <p:spPr>
          <a:xfrm>
            <a:off x="3982637" y="1561611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u="sng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  <a:endParaRPr lang="en-US" b="1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ทั้งหมด 5 ระยะ</a:t>
            </a:r>
            <a:r>
              <a:rPr lang="en-US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: 11-15 </a:t>
            </a:r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วัน</a:t>
            </a:r>
            <a:endParaRPr lang="en-US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endParaRPr lang="en-US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4D646-CA60-4D3E-AA52-99655843B391}"/>
              </a:ext>
            </a:extLst>
          </p:cNvPr>
          <p:cNvSpPr txBox="1"/>
          <p:nvPr/>
        </p:nvSpPr>
        <p:spPr>
          <a:xfrm>
            <a:off x="2434799" y="3627277"/>
            <a:ext cx="182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เมื่อออกจากไข่ หนอนจะกินเปลือกไข่ของตัวเองก่อน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CAEA2-9890-4166-89B0-710F23642A2D}"/>
              </a:ext>
            </a:extLst>
          </p:cNvPr>
          <p:cNvSpPr txBox="1"/>
          <p:nvPr/>
        </p:nvSpPr>
        <p:spPr>
          <a:xfrm>
            <a:off x="336394" y="3570392"/>
            <a:ext cx="1983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ปกติแล้วไข่จะออกจาไข่ใน 3-5 วัน</a:t>
            </a:r>
            <a:endParaRPr lang="en-US" sz="1600" dirty="0">
              <a:solidFill>
                <a:srgbClr val="00CC99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endParaRPr lang="en-US" sz="1600" dirty="0">
              <a:solidFill>
                <a:srgbClr val="00CC99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9234AD-C2C4-41B5-AE73-355346D529FC}"/>
              </a:ext>
            </a:extLst>
          </p:cNvPr>
          <p:cNvSpPr txBox="1"/>
          <p:nvPr/>
        </p:nvSpPr>
        <p:spPr>
          <a:xfrm>
            <a:off x="4312644" y="3627277"/>
            <a:ext cx="191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หนอนระยะที่2 หนอนจะกินใบรอบๆตัวเองจึงเหมือนสร้างคูรอบตัว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B5F21E-B99A-49B2-9B07-639B6052E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936" y="2215519"/>
            <a:ext cx="1847850" cy="1371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CA6627-529C-4B17-9407-F5D29EE3B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091" y="2222554"/>
            <a:ext cx="1847849" cy="1323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4274D3-C2E8-4F0E-9ED1-41BA881CA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8928" y="2215519"/>
            <a:ext cx="1847849" cy="1323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E90833-F72B-433A-9B8C-E4D4E9103E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4765" y="2241395"/>
            <a:ext cx="1771650" cy="1295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7A846B-B75F-4D2B-9AF4-CDA9FD454A9C}"/>
              </a:ext>
            </a:extLst>
          </p:cNvPr>
          <p:cNvSpPr txBox="1"/>
          <p:nvPr/>
        </p:nvSpPr>
        <p:spPr>
          <a:xfrm>
            <a:off x="6491039" y="3627277"/>
            <a:ext cx="15953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 3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4EA902-51D1-41B0-AC18-A07654FF0F45}"/>
              </a:ext>
            </a:extLst>
          </p:cNvPr>
          <p:cNvSpPr txBox="1"/>
          <p:nvPr/>
        </p:nvSpPr>
        <p:spPr>
          <a:xfrm>
            <a:off x="8267234" y="3542593"/>
            <a:ext cx="1828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 4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B1CF11-0E47-4509-A1B6-22BB03E7E45D}"/>
              </a:ext>
            </a:extLst>
          </p:cNvPr>
          <p:cNvSpPr txBox="1"/>
          <p:nvPr/>
        </p:nvSpPr>
        <p:spPr>
          <a:xfrm>
            <a:off x="10482692" y="3562377"/>
            <a:ext cx="1292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หนอนระยะที่ 5 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3A9D81-A467-4A86-83F3-C8D196E8AD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3447" y="5432864"/>
            <a:ext cx="3543300" cy="12477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4566612-595B-4F65-BD14-881FDD046491}"/>
              </a:ext>
            </a:extLst>
          </p:cNvPr>
          <p:cNvSpPr txBox="1"/>
          <p:nvPr/>
        </p:nvSpPr>
        <p:spPr>
          <a:xfrm>
            <a:off x="3058712" y="4688126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u="sng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  <a:endParaRPr lang="en-US" b="1" u="sng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en-US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6-8 </a:t>
            </a:r>
            <a:r>
              <a:rPr lang="th-TH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วัน</a:t>
            </a:r>
            <a:endParaRPr lang="en-US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CE6DD0-FEE3-479C-A1AB-A40D650CBD2C}"/>
              </a:ext>
            </a:extLst>
          </p:cNvPr>
          <p:cNvSpPr txBox="1"/>
          <p:nvPr/>
        </p:nvSpPr>
        <p:spPr>
          <a:xfrm>
            <a:off x="7616747" y="5351116"/>
            <a:ext cx="45478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ก่อนเข้าระยะดักแด้ หนอนจะหยุดการเคลื่อนไหวและไม่กินพืชอาหาร เกาะนิ่งและยึดติดด้วยเส้นใย 1 เส้นด้านบน เมื่อเข้าดักแด้สมบูรณ์ดักแด้จะมีสีตั้งแต่สีครีม, เขียวอ่อน จนถึงสีเขียวเข้ม</a:t>
            </a:r>
            <a:endParaRPr lang="en-US" sz="16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861564-8A72-42A3-AAF5-5E06D8F3F416}"/>
              </a:ext>
            </a:extLst>
          </p:cNvPr>
          <p:cNvSpPr txBox="1"/>
          <p:nvPr/>
        </p:nvSpPr>
        <p:spPr>
          <a:xfrm>
            <a:off x="1624965" y="4814919"/>
            <a:ext cx="18263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b="1" i="0" u="sng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</a:t>
            </a:r>
            <a:endParaRPr lang="en-US" b="1" i="0" u="sng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r>
              <a:rPr lang="en-US" sz="16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7-14 </a:t>
            </a:r>
            <a:r>
              <a:rPr lang="th-TH" sz="16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วัน</a:t>
            </a:r>
            <a:endParaRPr lang="en-US" sz="1600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endParaRPr lang="en-US" b="1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040E5FF-3EF8-4E1E-8BAA-7693569BEA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4158" y="5432864"/>
            <a:ext cx="1273197" cy="1247775"/>
          </a:xfrm>
          <a:prstGeom prst="rect">
            <a:avLst/>
          </a:prstGeom>
        </p:spPr>
      </p:pic>
      <p:sp>
        <p:nvSpPr>
          <p:cNvPr id="37" name="Arrow: Right 36">
            <a:extLst>
              <a:ext uri="{FF2B5EF4-FFF2-40B4-BE49-F238E27FC236}">
                <a16:creationId xmlns:a16="http://schemas.microsoft.com/office/drawing/2014/main" id="{8D946976-F616-49C0-968F-C93C058E6F3D}"/>
              </a:ext>
            </a:extLst>
          </p:cNvPr>
          <p:cNvSpPr/>
          <p:nvPr/>
        </p:nvSpPr>
        <p:spPr>
          <a:xfrm>
            <a:off x="1903145" y="2495892"/>
            <a:ext cx="531654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D74DBEDD-B560-48C6-A46F-AFDFFE3F65DB}"/>
              </a:ext>
            </a:extLst>
          </p:cNvPr>
          <p:cNvSpPr/>
          <p:nvPr/>
        </p:nvSpPr>
        <p:spPr>
          <a:xfrm rot="5400000">
            <a:off x="7001350" y="426873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E60A4A1-5194-48C1-A834-353E1F23DCA2}"/>
              </a:ext>
            </a:extLst>
          </p:cNvPr>
          <p:cNvSpPr/>
          <p:nvPr/>
        </p:nvSpPr>
        <p:spPr>
          <a:xfrm rot="10800000">
            <a:off x="2949499" y="5653969"/>
            <a:ext cx="749947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D60C0B8E-22C7-49C3-AF47-CCCCBD59AF48}"/>
              </a:ext>
            </a:extLst>
          </p:cNvPr>
          <p:cNvSpPr/>
          <p:nvPr/>
        </p:nvSpPr>
        <p:spPr>
          <a:xfrm rot="16200000">
            <a:off x="993502" y="462000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21BD96-8310-41DA-A989-6AB73FE0B6B6}"/>
              </a:ext>
            </a:extLst>
          </p:cNvPr>
          <p:cNvSpPr txBox="1"/>
          <p:nvPr/>
        </p:nvSpPr>
        <p:spPr>
          <a:xfrm>
            <a:off x="7711224" y="1277114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3186282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99E64-4A4A-4868-BBAE-BD4A264A1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570" y="1304365"/>
            <a:ext cx="11621430" cy="5405718"/>
          </a:xfrm>
        </p:spPr>
        <p:txBody>
          <a:bodyPr>
            <a:normAutofit fontScale="70000" lnSpcReduction="20000"/>
          </a:bodyPr>
          <a:lstStyle/>
          <a:p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หลังจากได้รับหนอนแล้ว ให้รีบนำพืชอาหารเข้าตู้เย็น โดยใส่ใน</a:t>
            </a:r>
            <a:r>
              <a:rPr lang="th-TH" b="1" u="sng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ช่องแช่ผัก</a:t>
            </a:r>
            <a:r>
              <a:rPr lang="th-TH" b="1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th-TH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ย้ายหนอนออกจากกล่องเล็กใส่กล่องใหญ่ โดยดึงพืชอาหารใส่กล่องใหญ่ หากยังมีหนอนติดอยู่ด้านข้างกล่อง ให้เปิดฝาออกแล้วนำใส่ลงไปทั้งกล่อง เดี่ยวหนอนจะคลานออกจากกล่องเล็กไปหาอาหารนอกกล่องเองค่อยนำกล่องเล็กทิ้ง </a:t>
            </a:r>
            <a:endParaRPr lang="th-TH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ทำความสะอาดเทอึออกใน</a:t>
            </a:r>
            <a:r>
              <a:rPr lang="th-TH" u="sng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ตอนเช้าทุกเช้า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โดยเปิดฝากล่องให้หันฝาขึ้น นำใบพืชอาหารออกวางไว้บนฝา ให้</a:t>
            </a:r>
            <a:r>
              <a:rPr lang="th-TH" b="1" u="sng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นับจำนวนหนอน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ด้วยเพื่อป้องกันหนอนหลุดติดออกไปตอนเทอึ โดยเฉพาะหนอนตัวเล็กๆ เพราะหนอนยังเกาะไม่เก่ง อาจหลุดติดออกไปตอนเทอึได้ ค่อยๆ หยิบตะแกรงออกจากกล่อง ระวังอย่าให้โดนตัวหนอนที่เกาะอยู่ข้างกล่อง ใช้กระดาษทิชชูเขี่ยอึกองรวมกันแล้วเทอึทิ้ง เปลี่ยนกระดาษทิชชูแผ่นใหม่รองใต้กล่อง ค่อยๆ ใส่ตะแกรงและใบพืชอาหารเก่าที่มีหนอนกลับไป นับจำนวนหนอนอีกครั้งเพื่อให้แน่ใจว่าหนอนครบทุกตัว ถ้าพืชอาหารเหี่ยวให้เติมพืชอาหารโดยใส่กิ่งใหม่ลงในกล่อง ไม่ต้องดึงหนอนออกจากกิ่งเก่า เดี๋ยวเค้าจะคลานไปหากิ่งใหม่เอง ตอนเช้าของอีกวันค่อยเอากิ่งเก่าที่แน่ใจแล้วว่าไม่มีหนอนติดอยู่ออก</a:t>
            </a:r>
          </a:p>
          <a:p>
            <a:r>
              <a:rPr lang="th-TH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ห้ามจับหนอนช่วงที่เค้ากำลังลอกคราบหรือกำลังเข้าดักแด้ สังเกตุได้จากหนอนจะเกาะอยู่นิ่งๆ ไม่กินอาหาร ถ้าตัวยังเล็กแสดงว่ากำลังลองคราบ ถ้าตัวใหญ่แล้วม้วนหัวเข้าด้านใน แสดงว่ากำลังเข้าดักแด้ </a:t>
            </a:r>
            <a:r>
              <a:rPr lang="th-TH" b="1" u="sng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ห้ามจับหนอนช่วงเข้าดักแด้ เพราะจะทำให้หนอนเข้าดักแด้ไม่สมบูรณ์ </a:t>
            </a:r>
            <a:r>
              <a:rPr lang="th-TH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จะทำให้ตายได้</a:t>
            </a:r>
          </a:p>
          <a:p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เมื่อหนอนเข้าดักแด้ครบทุกตัวแล้วให้เอาพืชอาหารออกให้หมด เทอึทิ้ง ปิดฝาแล้วรอเวลาที่เค้าจะออกจากดักแด้เป็นผีเสื้อ หลังจากที่ผีเสื้อออกจากดักแด้ใหม่ๆ </a:t>
            </a:r>
            <a:r>
              <a:rPr lang="th-TH" b="1" u="sng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ห้ามจับทันที </a:t>
            </a:r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รอให้เค้าตากปีกให้แห้งประมาณ 1-2 ชั่วโมงก่อน ค่อยเอานิ้วแหย่ไปใกล้ๆ ให้ผีเสื้อเกาะได้ค่ะ</a:t>
            </a:r>
          </a:p>
          <a:p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** </a:t>
            </a:r>
            <a:r>
              <a:rPr lang="en-US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Trip </a:t>
            </a:r>
            <a:r>
              <a:rPr lang="th-TH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สำหรับถ่ายรูปสวยๆ เอามือทาผลไม้รสหวาน เช่นแตงโม แล้วยื่นให้ผีเสื้อเกาะ เค้าจะไต่ตามมือเองค่ะ</a:t>
            </a:r>
            <a:endParaRPr lang="en-US" dirty="0">
              <a:solidFill>
                <a:srgbClr val="00CC99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78303C-9916-4605-8BFA-F8D04E61453A}"/>
              </a:ext>
            </a:extLst>
          </p:cNvPr>
          <p:cNvSpPr/>
          <p:nvPr/>
        </p:nvSpPr>
        <p:spPr>
          <a:xfrm>
            <a:off x="2828190" y="764901"/>
            <a:ext cx="600036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th-TH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66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วิธีเลี้ยงหนอนผีเสื้อ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66FF"/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908FFB-712C-4762-8B1F-EDE78F367EBE}"/>
              </a:ext>
            </a:extLst>
          </p:cNvPr>
          <p:cNvSpPr/>
          <p:nvPr/>
        </p:nvSpPr>
        <p:spPr>
          <a:xfrm>
            <a:off x="2777696" y="5934670"/>
            <a:ext cx="6101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66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วิธีเลี้ยงหนอนผีเสื้อ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66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04146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1096</Words>
  <Application>Microsoft Office PowerPoint</Application>
  <PresentationFormat>Widescreen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lookpeach</vt:lpstr>
      <vt:lpstr>Office Theme</vt:lpstr>
      <vt:lpstr>วงจรชีวิตหนอนผีเสื้อกาฝากธรรมดา</vt:lpstr>
      <vt:lpstr>คู่มือเลี้ยง</vt:lpstr>
      <vt:lpstr>Life Cycle of Butterfly</vt:lpstr>
      <vt:lpstr>วงจรชีวิตผีเสื้อใบรักธรรมดา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5539</cp:lastModifiedBy>
  <cp:revision>6</cp:revision>
  <cp:lastPrinted>2021-12-09T03:05:38Z</cp:lastPrinted>
  <dcterms:created xsi:type="dcterms:W3CDTF">2021-10-25T03:48:38Z</dcterms:created>
  <dcterms:modified xsi:type="dcterms:W3CDTF">2021-12-17T10:45:20Z</dcterms:modified>
</cp:coreProperties>
</file>