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9945688"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a:srgbClr val="FF66FF"/>
    <a:srgbClr val="00CC99"/>
    <a:srgbClr val="9999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6" autoAdjust="0"/>
    <p:restoredTop sz="94660"/>
  </p:normalViewPr>
  <p:slideViewPr>
    <p:cSldViewPr snapToGrid="0">
      <p:cViewPr varScale="1">
        <p:scale>
          <a:sx n="72" d="100"/>
          <a:sy n="72" d="100"/>
        </p:scale>
        <p:origin x="74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81227-E288-4B26-96E3-EA111642A2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0CB3C1-A430-4380-94A4-ACF808F536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CB0C9F-7C5E-4571-B289-3F1CF3A86B53}"/>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5" name="Footer Placeholder 4">
            <a:extLst>
              <a:ext uri="{FF2B5EF4-FFF2-40B4-BE49-F238E27FC236}">
                <a16:creationId xmlns:a16="http://schemas.microsoft.com/office/drawing/2014/main" id="{69E71EAF-1556-4152-B05A-283A17D658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88AB17-3EFC-4396-BF64-8D64AA228673}"/>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445120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F63C8-9E0D-4E1C-A1A7-DCA1CC6E91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71656F-24F4-4A58-A9B6-C0CEBE4DDE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191D2D-7069-40AB-A074-F7A0986F221D}"/>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5" name="Footer Placeholder 4">
            <a:extLst>
              <a:ext uri="{FF2B5EF4-FFF2-40B4-BE49-F238E27FC236}">
                <a16:creationId xmlns:a16="http://schemas.microsoft.com/office/drawing/2014/main" id="{A0141262-153D-4636-A073-C7EFB3C2F5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D46A23-B4FE-40E8-9BF4-25E2AD1EEF45}"/>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76167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BB25C-B2BD-40B9-9595-762F3198DC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D2F580-BD59-421B-8DEE-5DF5DF5375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651BA5-DC29-410A-88E9-F7A27D1B8ED6}"/>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5" name="Footer Placeholder 4">
            <a:extLst>
              <a:ext uri="{FF2B5EF4-FFF2-40B4-BE49-F238E27FC236}">
                <a16:creationId xmlns:a16="http://schemas.microsoft.com/office/drawing/2014/main" id="{2E0142FC-F322-466C-9D76-3455381C08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10B62A-FA7B-4F90-97EC-305A97EA6A7F}"/>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20563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9228-9754-456C-80E6-78634202B1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7140B0-80E3-444E-9CAD-1F95C0CCCC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C8FCA0-A15A-4776-B433-949EEBE0B2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C853B8-9A3A-410D-AB67-709BD7BD8362}"/>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6" name="Footer Placeholder 5">
            <a:extLst>
              <a:ext uri="{FF2B5EF4-FFF2-40B4-BE49-F238E27FC236}">
                <a16:creationId xmlns:a16="http://schemas.microsoft.com/office/drawing/2014/main" id="{71483846-E6CC-4FA9-8714-9B2824034C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D262FD-A61B-4508-8A0E-071C89117B1A}"/>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309882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A56A2-99F4-4E74-BA10-1296DE95CC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B60AAA-E42E-44EE-8108-366FC3F9A7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B55280-B79D-496D-9FC1-418195B030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AC06B6-00AC-45B0-8932-C569F81327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68C68B-6A8D-4C9F-82BD-B523BF444E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F984BB-4B14-477D-9812-2F56A8D2ECF7}"/>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8" name="Footer Placeholder 7">
            <a:extLst>
              <a:ext uri="{FF2B5EF4-FFF2-40B4-BE49-F238E27FC236}">
                <a16:creationId xmlns:a16="http://schemas.microsoft.com/office/drawing/2014/main" id="{77C5D3BF-D306-47BF-8ED0-9C19A19D56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5EC016-2291-4A38-BCBD-907EA9FD00F4}"/>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2226468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27D00-7FF8-477A-9C9A-B0C1AD49E9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B5D7C3-0D4C-4B78-9F51-34B36526497C}"/>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4" name="Footer Placeholder 3">
            <a:extLst>
              <a:ext uri="{FF2B5EF4-FFF2-40B4-BE49-F238E27FC236}">
                <a16:creationId xmlns:a16="http://schemas.microsoft.com/office/drawing/2014/main" id="{E892E98B-35E8-4418-8481-AA2F5DE9493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A5F5CD-CFE1-4D3D-A205-943EDBA3AE79}"/>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601652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CEA89C-0ED3-438A-97C4-14B2CB50BEE0}"/>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3" name="Footer Placeholder 2">
            <a:extLst>
              <a:ext uri="{FF2B5EF4-FFF2-40B4-BE49-F238E27FC236}">
                <a16:creationId xmlns:a16="http://schemas.microsoft.com/office/drawing/2014/main" id="{2BBF9045-597F-4984-B7D0-4961DAA1E6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EB353D-CFFD-4126-875F-E058A519419F}"/>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2455615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670FC-2987-494B-BA18-DBD3685CDE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A53458-1480-4E0A-900E-4082CB7A63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E9B915-E778-444C-B35B-2DF69EA7BE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4BA7A5-0CD9-44B9-B6DF-4979B9B48DA3}"/>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6" name="Footer Placeholder 5">
            <a:extLst>
              <a:ext uri="{FF2B5EF4-FFF2-40B4-BE49-F238E27FC236}">
                <a16:creationId xmlns:a16="http://schemas.microsoft.com/office/drawing/2014/main" id="{B4601B7C-B55F-4B6E-BA71-C0CF89E2D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8021CA-6863-416A-A837-6D0FBE9539B2}"/>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3748243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8E5ED-3994-4FEB-B970-E01028954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5F41A6-31BD-4B04-BC32-0233777B87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97F2D4-A41C-4CE4-9D7A-577B174E2D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6CB453-F64D-43F2-885E-EA86CE60F310}"/>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6" name="Footer Placeholder 5">
            <a:extLst>
              <a:ext uri="{FF2B5EF4-FFF2-40B4-BE49-F238E27FC236}">
                <a16:creationId xmlns:a16="http://schemas.microsoft.com/office/drawing/2014/main" id="{3B7ED5D5-CFF9-4E5A-9056-89D533A651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BFB961-6927-42B7-BDB7-D5FEE878DBFD}"/>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858982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9EBC9-E7A0-4D95-B317-191641C7C5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A13614-854E-45B9-BD22-BD38339EF0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C52506-43CC-4DC7-97A3-6509FC768EEE}"/>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5" name="Footer Placeholder 4">
            <a:extLst>
              <a:ext uri="{FF2B5EF4-FFF2-40B4-BE49-F238E27FC236}">
                <a16:creationId xmlns:a16="http://schemas.microsoft.com/office/drawing/2014/main" id="{E2D07FA2-9CC3-4EC7-8406-B7E6DCDEC3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DE39C0-125C-4963-89EA-6298DA30132A}"/>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280197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FCDDC2-B613-4825-9BE4-4B08D9B7154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9ADB66-C746-45FA-8859-EE8E7044BD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4829E9-DADB-4C60-A51A-500AC2C7FE1B}"/>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5" name="Footer Placeholder 4">
            <a:extLst>
              <a:ext uri="{FF2B5EF4-FFF2-40B4-BE49-F238E27FC236}">
                <a16:creationId xmlns:a16="http://schemas.microsoft.com/office/drawing/2014/main" id="{CAEDEE8C-D2DA-45AE-863D-088704DE3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E625B8-18B0-42CD-9F63-AC6E73CB6FCC}"/>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3044501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2D7C89-25C6-415E-B986-6ECBE0769F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FFAA5C-D582-485B-8799-B0E33B4391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99411F-946C-47FB-8582-4196EA0A60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7F26E7-F01E-4961-B7E7-6714329E128C}" type="datetimeFigureOut">
              <a:rPr lang="en-US" smtClean="0"/>
              <a:t>8/10/2022</a:t>
            </a:fld>
            <a:endParaRPr lang="en-US"/>
          </a:p>
        </p:txBody>
      </p:sp>
      <p:sp>
        <p:nvSpPr>
          <p:cNvPr id="5" name="Footer Placeholder 4">
            <a:extLst>
              <a:ext uri="{FF2B5EF4-FFF2-40B4-BE49-F238E27FC236}">
                <a16:creationId xmlns:a16="http://schemas.microsoft.com/office/drawing/2014/main" id="{A83AA1C9-713B-40FA-8242-A4D1DD95C1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521E1D-6126-4267-9E8E-B1813796A1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13C5E7-A364-4E67-8833-4780387176ED}" type="slidenum">
              <a:rPr lang="en-US" smtClean="0"/>
              <a:t>‹#›</a:t>
            </a:fld>
            <a:endParaRPr lang="en-US"/>
          </a:p>
        </p:txBody>
      </p:sp>
    </p:spTree>
    <p:extLst>
      <p:ext uri="{BB962C8B-B14F-4D97-AF65-F5344CB8AC3E}">
        <p14:creationId xmlns:p14="http://schemas.microsoft.com/office/powerpoint/2010/main" val="1836980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FEFF74-CFA8-4B6F-82CA-A5C207BBA76B}"/>
              </a:ext>
            </a:extLst>
          </p:cNvPr>
          <p:cNvPicPr>
            <a:picLocks noChangeAspect="1"/>
          </p:cNvPicPr>
          <p:nvPr/>
        </p:nvPicPr>
        <p:blipFill>
          <a:blip r:embed="rId2"/>
          <a:stretch>
            <a:fillRect/>
          </a:stretch>
        </p:blipFill>
        <p:spPr>
          <a:xfrm>
            <a:off x="6041434" y="1136155"/>
            <a:ext cx="2171018" cy="1569903"/>
          </a:xfrm>
          <a:prstGeom prst="rect">
            <a:avLst/>
          </a:prstGeom>
        </p:spPr>
      </p:pic>
      <p:sp>
        <p:nvSpPr>
          <p:cNvPr id="2" name="Title 1">
            <a:extLst>
              <a:ext uri="{FF2B5EF4-FFF2-40B4-BE49-F238E27FC236}">
                <a16:creationId xmlns:a16="http://schemas.microsoft.com/office/drawing/2014/main" id="{E193B163-0E8A-47E4-89A2-9E57D98F431D}"/>
              </a:ext>
            </a:extLst>
          </p:cNvPr>
          <p:cNvSpPr>
            <a:spLocks noGrp="1"/>
          </p:cNvSpPr>
          <p:nvPr>
            <p:ph type="ctrTitle"/>
          </p:nvPr>
        </p:nvSpPr>
        <p:spPr>
          <a:xfrm>
            <a:off x="-416551" y="169777"/>
            <a:ext cx="9300882" cy="652649"/>
          </a:xfrm>
        </p:spPr>
        <p:txBody>
          <a:bodyPr>
            <a:noAutofit/>
          </a:bodyPr>
          <a:lstStyle/>
          <a:p>
            <a:r>
              <a:rPr lang="en-US" sz="3200" b="1" u="sng" dirty="0">
                <a:latin typeface="lookpeach" panose="02000503000000000000" pitchFamily="2" charset="-34"/>
                <a:cs typeface="lookpeach" panose="02000503000000000000" pitchFamily="2" charset="-34"/>
              </a:rPr>
              <a:t>Life Cycle of The Great Egg fly </a:t>
            </a:r>
          </a:p>
        </p:txBody>
      </p:sp>
      <p:sp>
        <p:nvSpPr>
          <p:cNvPr id="5" name="TextBox 4">
            <a:extLst>
              <a:ext uri="{FF2B5EF4-FFF2-40B4-BE49-F238E27FC236}">
                <a16:creationId xmlns:a16="http://schemas.microsoft.com/office/drawing/2014/main" id="{8D2349BC-2AB5-4A1E-A64B-ED39E374AAA6}"/>
              </a:ext>
            </a:extLst>
          </p:cNvPr>
          <p:cNvSpPr txBox="1"/>
          <p:nvPr/>
        </p:nvSpPr>
        <p:spPr>
          <a:xfrm>
            <a:off x="993252" y="733063"/>
            <a:ext cx="2275215" cy="923330"/>
          </a:xfrm>
          <a:prstGeom prst="rect">
            <a:avLst/>
          </a:prstGeom>
          <a:noFill/>
        </p:spPr>
        <p:txBody>
          <a:bodyPr wrap="square" rtlCol="0">
            <a:spAutoFit/>
          </a:bodyPr>
          <a:lstStyle/>
          <a:p>
            <a:pPr algn="ctr"/>
            <a:r>
              <a:rPr lang="en-US" u="sng" dirty="0">
                <a:latin typeface="lookpeach" panose="02000503000000000000" pitchFamily="2" charset="-34"/>
                <a:cs typeface="lookpeach" panose="02000503000000000000" pitchFamily="2" charset="-34"/>
              </a:rPr>
              <a:t>Egg stage: </a:t>
            </a:r>
            <a:endParaRPr lang="th-TH" u="sng" dirty="0">
              <a:latin typeface="lookpeach" panose="02000503000000000000" pitchFamily="2" charset="-34"/>
              <a:cs typeface="lookpeach" panose="02000503000000000000" pitchFamily="2" charset="-34"/>
            </a:endParaRPr>
          </a:p>
          <a:p>
            <a:pPr algn="ctr"/>
            <a:r>
              <a:rPr lang="th-TH" u="sng" dirty="0">
                <a:latin typeface="lookpeach" panose="02000503000000000000" pitchFamily="2" charset="-34"/>
                <a:cs typeface="lookpeach" panose="02000503000000000000" pitchFamily="2" charset="-34"/>
              </a:rPr>
              <a:t>3 – 5 </a:t>
            </a:r>
            <a:r>
              <a:rPr lang="en-US" u="sng" dirty="0">
                <a:latin typeface="lookpeach" panose="02000503000000000000" pitchFamily="2" charset="-34"/>
                <a:cs typeface="lookpeach" panose="02000503000000000000" pitchFamily="2" charset="-34"/>
              </a:rPr>
              <a:t>days</a:t>
            </a:r>
          </a:p>
          <a:p>
            <a:pPr algn="ctr"/>
            <a:endParaRPr lang="en-US" u="sng" dirty="0"/>
          </a:p>
        </p:txBody>
      </p:sp>
      <p:sp>
        <p:nvSpPr>
          <p:cNvPr id="18" name="TextBox 17">
            <a:extLst>
              <a:ext uri="{FF2B5EF4-FFF2-40B4-BE49-F238E27FC236}">
                <a16:creationId xmlns:a16="http://schemas.microsoft.com/office/drawing/2014/main" id="{5EB4CCC4-EFAE-46B5-92F9-F49A44FDC328}"/>
              </a:ext>
            </a:extLst>
          </p:cNvPr>
          <p:cNvSpPr txBox="1"/>
          <p:nvPr/>
        </p:nvSpPr>
        <p:spPr>
          <a:xfrm>
            <a:off x="9092960" y="715111"/>
            <a:ext cx="2092138" cy="646331"/>
          </a:xfrm>
          <a:prstGeom prst="rect">
            <a:avLst/>
          </a:prstGeom>
          <a:noFill/>
        </p:spPr>
        <p:txBody>
          <a:bodyPr wrap="square" rtlCol="0">
            <a:spAutoFit/>
          </a:bodyPr>
          <a:lstStyle/>
          <a:p>
            <a:pPr algn="ctr"/>
            <a:r>
              <a:rPr lang="en-US" u="sng" dirty="0">
                <a:latin typeface="lookpeach" panose="02000503000000000000" pitchFamily="2" charset="-34"/>
                <a:cs typeface="lookpeach" panose="02000503000000000000" pitchFamily="2" charset="-34"/>
              </a:rPr>
              <a:t>Caterpillar stage</a:t>
            </a:r>
            <a:endParaRPr lang="th-TH" u="sng" dirty="0">
              <a:latin typeface="lookpeach" panose="02000503000000000000" pitchFamily="2" charset="-34"/>
              <a:cs typeface="lookpeach" panose="02000503000000000000" pitchFamily="2" charset="-34"/>
            </a:endParaRPr>
          </a:p>
          <a:p>
            <a:pPr algn="ctr"/>
            <a:r>
              <a:rPr lang="th-TH" u="sng" dirty="0">
                <a:latin typeface="lookpeach" panose="02000503000000000000" pitchFamily="2" charset="-34"/>
                <a:cs typeface="lookpeach" panose="02000503000000000000" pitchFamily="2" charset="-34"/>
              </a:rPr>
              <a:t>18 - 20 </a:t>
            </a:r>
            <a:r>
              <a:rPr lang="en-US" u="sng" dirty="0">
                <a:latin typeface="lookpeach" panose="02000503000000000000" pitchFamily="2" charset="-34"/>
                <a:cs typeface="lookpeach" panose="02000503000000000000" pitchFamily="2" charset="-34"/>
              </a:rPr>
              <a:t>days</a:t>
            </a:r>
            <a:endParaRPr lang="en-US" u="sng" dirty="0"/>
          </a:p>
        </p:txBody>
      </p:sp>
      <p:sp>
        <p:nvSpPr>
          <p:cNvPr id="22" name="TextBox 21">
            <a:extLst>
              <a:ext uri="{FF2B5EF4-FFF2-40B4-BE49-F238E27FC236}">
                <a16:creationId xmlns:a16="http://schemas.microsoft.com/office/drawing/2014/main" id="{B21742CD-D715-44E9-A58B-0565CAD4D564}"/>
              </a:ext>
            </a:extLst>
          </p:cNvPr>
          <p:cNvSpPr txBox="1"/>
          <p:nvPr/>
        </p:nvSpPr>
        <p:spPr>
          <a:xfrm>
            <a:off x="8128920" y="4378633"/>
            <a:ext cx="3806856" cy="646331"/>
          </a:xfrm>
          <a:prstGeom prst="rect">
            <a:avLst/>
          </a:prstGeom>
          <a:noFill/>
        </p:spPr>
        <p:txBody>
          <a:bodyPr wrap="square" rtlCol="0">
            <a:spAutoFit/>
          </a:bodyPr>
          <a:lstStyle/>
          <a:p>
            <a:pPr algn="ctr"/>
            <a:r>
              <a:rPr lang="en-US" u="sng" dirty="0">
                <a:latin typeface="lookpeach" panose="02000503000000000000" pitchFamily="2" charset="-34"/>
                <a:cs typeface="lookpeach" panose="02000503000000000000" pitchFamily="2" charset="-34"/>
              </a:rPr>
              <a:t>Chrysalis (Pupa/Cocoon) stage </a:t>
            </a:r>
          </a:p>
          <a:p>
            <a:pPr algn="ctr"/>
            <a:r>
              <a:rPr lang="en-US" u="sng" dirty="0">
                <a:latin typeface="lookpeach" panose="02000503000000000000" pitchFamily="2" charset="-34"/>
                <a:cs typeface="lookpeach" panose="02000503000000000000" pitchFamily="2" charset="-34"/>
              </a:rPr>
              <a:t>9 days</a:t>
            </a:r>
            <a:endParaRPr lang="th-TH" u="sng" dirty="0">
              <a:latin typeface="lookpeach" panose="02000503000000000000" pitchFamily="2" charset="-34"/>
              <a:cs typeface="lookpeach" panose="02000503000000000000" pitchFamily="2" charset="-34"/>
            </a:endParaRPr>
          </a:p>
        </p:txBody>
      </p:sp>
      <p:sp>
        <p:nvSpPr>
          <p:cNvPr id="26" name="TextBox 25">
            <a:extLst>
              <a:ext uri="{FF2B5EF4-FFF2-40B4-BE49-F238E27FC236}">
                <a16:creationId xmlns:a16="http://schemas.microsoft.com/office/drawing/2014/main" id="{0306B65E-7A59-402B-AB2E-8D8230C2FB7C}"/>
              </a:ext>
            </a:extLst>
          </p:cNvPr>
          <p:cNvSpPr txBox="1"/>
          <p:nvPr/>
        </p:nvSpPr>
        <p:spPr>
          <a:xfrm>
            <a:off x="366773" y="3728937"/>
            <a:ext cx="2035449" cy="646331"/>
          </a:xfrm>
          <a:prstGeom prst="rect">
            <a:avLst/>
          </a:prstGeom>
          <a:noFill/>
        </p:spPr>
        <p:txBody>
          <a:bodyPr wrap="square" rtlCol="0">
            <a:spAutoFit/>
          </a:bodyPr>
          <a:lstStyle/>
          <a:p>
            <a:pPr algn="ctr"/>
            <a:r>
              <a:rPr lang="en-US" u="sng" dirty="0">
                <a:latin typeface="lookpeach" panose="02000503000000000000" pitchFamily="2" charset="-34"/>
                <a:cs typeface="lookpeach" panose="02000503000000000000" pitchFamily="2" charset="-34"/>
              </a:rPr>
              <a:t>Butterfly stage</a:t>
            </a:r>
            <a:r>
              <a:rPr lang="th-TH" u="sng" dirty="0">
                <a:latin typeface="lookpeach" panose="02000503000000000000" pitchFamily="2" charset="-34"/>
                <a:cs typeface="lookpeach" panose="02000503000000000000" pitchFamily="2" charset="-34"/>
              </a:rPr>
              <a:t> </a:t>
            </a:r>
          </a:p>
          <a:p>
            <a:pPr algn="ctr"/>
            <a:r>
              <a:rPr lang="th-TH" u="sng" dirty="0">
                <a:latin typeface="lookpeach" panose="02000503000000000000" pitchFamily="2" charset="-34"/>
                <a:cs typeface="lookpeach" panose="02000503000000000000" pitchFamily="2" charset="-34"/>
              </a:rPr>
              <a:t>7 -14 </a:t>
            </a:r>
            <a:r>
              <a:rPr lang="en-US" u="sng" dirty="0">
                <a:latin typeface="lookpeach" panose="02000503000000000000" pitchFamily="2" charset="-34"/>
                <a:cs typeface="lookpeach" panose="02000503000000000000" pitchFamily="2" charset="-34"/>
              </a:rPr>
              <a:t>days</a:t>
            </a:r>
            <a:endParaRPr lang="en-US" u="sng" dirty="0"/>
          </a:p>
        </p:txBody>
      </p:sp>
      <p:sp>
        <p:nvSpPr>
          <p:cNvPr id="16" name="Arrow: Curved Down 15">
            <a:extLst>
              <a:ext uri="{FF2B5EF4-FFF2-40B4-BE49-F238E27FC236}">
                <a16:creationId xmlns:a16="http://schemas.microsoft.com/office/drawing/2014/main" id="{B2540135-83B9-402D-9AC5-04ED4E84C12C}"/>
              </a:ext>
            </a:extLst>
          </p:cNvPr>
          <p:cNvSpPr/>
          <p:nvPr/>
        </p:nvSpPr>
        <p:spPr>
          <a:xfrm>
            <a:off x="4874357" y="733063"/>
            <a:ext cx="1775012" cy="502839"/>
          </a:xfrm>
          <a:prstGeom prst="curvedDown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Arrow: Curved Left 26">
            <a:extLst>
              <a:ext uri="{FF2B5EF4-FFF2-40B4-BE49-F238E27FC236}">
                <a16:creationId xmlns:a16="http://schemas.microsoft.com/office/drawing/2014/main" id="{90263504-D4B0-4D19-B1CE-E77DBE95765D}"/>
              </a:ext>
            </a:extLst>
          </p:cNvPr>
          <p:cNvSpPr/>
          <p:nvPr/>
        </p:nvSpPr>
        <p:spPr>
          <a:xfrm>
            <a:off x="7360257" y="2741275"/>
            <a:ext cx="688322" cy="1828411"/>
          </a:xfrm>
          <a:prstGeom prst="curvedLeft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Arrow: Curved Up 29">
            <a:extLst>
              <a:ext uri="{FF2B5EF4-FFF2-40B4-BE49-F238E27FC236}">
                <a16:creationId xmlns:a16="http://schemas.microsoft.com/office/drawing/2014/main" id="{4B06E40B-6E02-47DB-8F54-F9B28F34DC46}"/>
              </a:ext>
            </a:extLst>
          </p:cNvPr>
          <p:cNvSpPr/>
          <p:nvPr/>
        </p:nvSpPr>
        <p:spPr>
          <a:xfrm flipH="1">
            <a:off x="5626759" y="5933016"/>
            <a:ext cx="1621631" cy="533397"/>
          </a:xfrm>
          <a:prstGeom prst="curvedUp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TextBox 33">
            <a:extLst>
              <a:ext uri="{FF2B5EF4-FFF2-40B4-BE49-F238E27FC236}">
                <a16:creationId xmlns:a16="http://schemas.microsoft.com/office/drawing/2014/main" id="{730D200E-6B54-4D56-BA00-437F146BDB14}"/>
              </a:ext>
            </a:extLst>
          </p:cNvPr>
          <p:cNvSpPr txBox="1"/>
          <p:nvPr/>
        </p:nvSpPr>
        <p:spPr>
          <a:xfrm>
            <a:off x="-480983" y="6419671"/>
            <a:ext cx="8699083" cy="461665"/>
          </a:xfrm>
          <a:prstGeom prst="rect">
            <a:avLst/>
          </a:prstGeom>
          <a:noFill/>
        </p:spPr>
        <p:txBody>
          <a:bodyPr wrap="square" rtlCol="0">
            <a:spAutoFit/>
          </a:bodyPr>
          <a:lstStyle/>
          <a:p>
            <a:pPr algn="r"/>
            <a:r>
              <a:rPr lang="en-US" sz="1200" dirty="0">
                <a:solidFill>
                  <a:srgbClr val="FF66CC"/>
                </a:solidFill>
                <a:latin typeface="lookpeach" panose="02000503000000000000" pitchFamily="2" charset="-34"/>
                <a:cs typeface="lookpeach" panose="02000503000000000000" pitchFamily="2" charset="-34"/>
              </a:rPr>
              <a:t>For any questions please contact FB: @TheVeryHungryCaterpillarHouse </a:t>
            </a:r>
          </a:p>
          <a:p>
            <a:pPr algn="r"/>
            <a:r>
              <a:rPr lang="en-US" sz="1200" dirty="0">
                <a:solidFill>
                  <a:srgbClr val="FF66CC"/>
                </a:solidFill>
                <a:latin typeface="lookpeach" panose="02000503000000000000" pitchFamily="2" charset="-34"/>
                <a:cs typeface="lookpeach" panose="02000503000000000000" pitchFamily="2" charset="-34"/>
              </a:rPr>
              <a:t>Have fun! And thank you very much ka</a:t>
            </a:r>
          </a:p>
        </p:txBody>
      </p:sp>
      <p:sp>
        <p:nvSpPr>
          <p:cNvPr id="21" name="TextBox 20">
            <a:extLst>
              <a:ext uri="{FF2B5EF4-FFF2-40B4-BE49-F238E27FC236}">
                <a16:creationId xmlns:a16="http://schemas.microsoft.com/office/drawing/2014/main" id="{9EFDFB93-FB56-4225-93C5-CE967B3AF1E1}"/>
              </a:ext>
            </a:extLst>
          </p:cNvPr>
          <p:cNvSpPr txBox="1"/>
          <p:nvPr/>
        </p:nvSpPr>
        <p:spPr>
          <a:xfrm>
            <a:off x="6086006" y="7720"/>
            <a:ext cx="6000361" cy="369332"/>
          </a:xfrm>
          <a:prstGeom prst="rect">
            <a:avLst/>
          </a:prstGeom>
          <a:noFill/>
        </p:spPr>
        <p:txBody>
          <a:bodyPr wrap="none" rtlCol="0">
            <a:spAutoFit/>
          </a:bodyPr>
          <a:lstStyle/>
          <a:p>
            <a:r>
              <a:rPr lang="en-US" dirty="0">
                <a:solidFill>
                  <a:srgbClr val="FF66FF"/>
                </a:solidFill>
                <a:latin typeface="lookpeach" panose="02000503000000000000" pitchFamily="2" charset="-34"/>
                <a:cs typeface="lookpeach" panose="02000503000000000000" pitchFamily="2" charset="-34"/>
              </a:rPr>
              <a:t>FB: </a:t>
            </a:r>
            <a:r>
              <a:rPr lang="th-TH" dirty="0">
                <a:solidFill>
                  <a:srgbClr val="FF66FF"/>
                </a:solidFill>
                <a:latin typeface="lookpeach" panose="02000503000000000000" pitchFamily="2" charset="-34"/>
                <a:cs typeface="lookpeach" panose="02000503000000000000" pitchFamily="2" charset="-34"/>
              </a:rPr>
              <a:t>บ้านหนอนผีเสื้อ </a:t>
            </a:r>
            <a:r>
              <a:rPr lang="en-US" dirty="0">
                <a:solidFill>
                  <a:srgbClr val="FF66FF"/>
                </a:solidFill>
                <a:latin typeface="lookpeach" panose="02000503000000000000" pitchFamily="2" charset="-34"/>
                <a:cs typeface="lookpeach" panose="02000503000000000000" pitchFamily="2" charset="-34"/>
              </a:rPr>
              <a:t>@TheVeryHungryCaterpillarHouse</a:t>
            </a:r>
          </a:p>
        </p:txBody>
      </p:sp>
      <p:sp>
        <p:nvSpPr>
          <p:cNvPr id="33" name="Arrow: Curved Left 32">
            <a:extLst>
              <a:ext uri="{FF2B5EF4-FFF2-40B4-BE49-F238E27FC236}">
                <a16:creationId xmlns:a16="http://schemas.microsoft.com/office/drawing/2014/main" id="{27CC4466-DE84-4206-A934-6D4B9F9F86A3}"/>
              </a:ext>
            </a:extLst>
          </p:cNvPr>
          <p:cNvSpPr/>
          <p:nvPr/>
        </p:nvSpPr>
        <p:spPr>
          <a:xfrm flipH="1" flipV="1">
            <a:off x="193134" y="1790494"/>
            <a:ext cx="719175" cy="1828410"/>
          </a:xfrm>
          <a:prstGeom prst="curvedLeft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TextBox 27">
            <a:extLst>
              <a:ext uri="{FF2B5EF4-FFF2-40B4-BE49-F238E27FC236}">
                <a16:creationId xmlns:a16="http://schemas.microsoft.com/office/drawing/2014/main" id="{84DEB32B-06A5-4398-88DD-11070B6F534D}"/>
              </a:ext>
            </a:extLst>
          </p:cNvPr>
          <p:cNvSpPr txBox="1"/>
          <p:nvPr/>
        </p:nvSpPr>
        <p:spPr>
          <a:xfrm>
            <a:off x="7393508" y="385774"/>
            <a:ext cx="3853610" cy="369332"/>
          </a:xfrm>
          <a:prstGeom prst="rect">
            <a:avLst/>
          </a:prstGeom>
          <a:noFill/>
        </p:spPr>
        <p:txBody>
          <a:bodyPr wrap="square">
            <a:spAutoFit/>
          </a:bodyPr>
          <a:lstStyle/>
          <a:p>
            <a:pPr algn="l"/>
            <a:r>
              <a:rPr lang="en-US" dirty="0">
                <a:latin typeface="lookpeach" panose="02000503000000000000" pitchFamily="2" charset="-34"/>
                <a:cs typeface="lookpeach" panose="02000503000000000000" pitchFamily="2" charset="-34"/>
              </a:rPr>
              <a:t> (</a:t>
            </a:r>
            <a:r>
              <a:rPr lang="en-US" i="1" dirty="0" err="1">
                <a:latin typeface="lookpeach" panose="02000503000000000000" pitchFamily="2" charset="-34"/>
                <a:cs typeface="lookpeach" panose="02000503000000000000" pitchFamily="2" charset="-34"/>
              </a:rPr>
              <a:t>Hypolimnas</a:t>
            </a:r>
            <a:r>
              <a:rPr lang="en-US" i="1" dirty="0">
                <a:latin typeface="lookpeach" panose="02000503000000000000" pitchFamily="2" charset="-34"/>
                <a:cs typeface="lookpeach" panose="02000503000000000000" pitchFamily="2" charset="-34"/>
              </a:rPr>
              <a:t> </a:t>
            </a:r>
            <a:r>
              <a:rPr lang="en-US" i="1" dirty="0" err="1">
                <a:latin typeface="lookpeach" panose="02000503000000000000" pitchFamily="2" charset="-34"/>
                <a:cs typeface="lookpeach" panose="02000503000000000000" pitchFamily="2" charset="-34"/>
              </a:rPr>
              <a:t>bolina</a:t>
            </a:r>
            <a:r>
              <a:rPr lang="en-US" dirty="0">
                <a:latin typeface="lookpeach" panose="02000503000000000000" pitchFamily="2" charset="-34"/>
                <a:cs typeface="lookpeach" panose="02000503000000000000" pitchFamily="2" charset="-34"/>
              </a:rPr>
              <a:t>) </a:t>
            </a:r>
          </a:p>
        </p:txBody>
      </p:sp>
      <p:pic>
        <p:nvPicPr>
          <p:cNvPr id="8" name="Picture 7" descr="A black and white butterfly&#10;&#10;Description automatically generated with medium confidence">
            <a:extLst>
              <a:ext uri="{FF2B5EF4-FFF2-40B4-BE49-F238E27FC236}">
                <a16:creationId xmlns:a16="http://schemas.microsoft.com/office/drawing/2014/main" id="{697426F7-D724-4C93-8E4B-D0A807D351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190" y="2245297"/>
            <a:ext cx="1698611" cy="1217559"/>
          </a:xfrm>
          <a:prstGeom prst="rect">
            <a:avLst/>
          </a:prstGeom>
        </p:spPr>
      </p:pic>
      <p:pic>
        <p:nvPicPr>
          <p:cNvPr id="10" name="Picture 9">
            <a:extLst>
              <a:ext uri="{FF2B5EF4-FFF2-40B4-BE49-F238E27FC236}">
                <a16:creationId xmlns:a16="http://schemas.microsoft.com/office/drawing/2014/main" id="{DC0D9DA5-2CCC-4BF4-900D-684D05659B76}"/>
              </a:ext>
            </a:extLst>
          </p:cNvPr>
          <p:cNvPicPr>
            <a:picLocks noChangeAspect="1"/>
          </p:cNvPicPr>
          <p:nvPr/>
        </p:nvPicPr>
        <p:blipFill>
          <a:blip r:embed="rId4"/>
          <a:stretch>
            <a:fillRect/>
          </a:stretch>
        </p:blipFill>
        <p:spPr>
          <a:xfrm>
            <a:off x="2601030" y="3037952"/>
            <a:ext cx="1698611" cy="1218006"/>
          </a:xfrm>
          <a:prstGeom prst="rect">
            <a:avLst/>
          </a:prstGeom>
        </p:spPr>
      </p:pic>
      <p:sp>
        <p:nvSpPr>
          <p:cNvPr id="11" name="TextBox 10">
            <a:extLst>
              <a:ext uri="{FF2B5EF4-FFF2-40B4-BE49-F238E27FC236}">
                <a16:creationId xmlns:a16="http://schemas.microsoft.com/office/drawing/2014/main" id="{B0F00C9C-94F2-4283-BC63-3D00C9A8008C}"/>
              </a:ext>
            </a:extLst>
          </p:cNvPr>
          <p:cNvSpPr txBox="1"/>
          <p:nvPr/>
        </p:nvSpPr>
        <p:spPr>
          <a:xfrm>
            <a:off x="1939253" y="3156407"/>
            <a:ext cx="548548" cy="307777"/>
          </a:xfrm>
          <a:prstGeom prst="rect">
            <a:avLst/>
          </a:prstGeom>
          <a:noFill/>
        </p:spPr>
        <p:txBody>
          <a:bodyPr wrap="none" rtlCol="0">
            <a:spAutoFit/>
          </a:bodyPr>
          <a:lstStyle/>
          <a:p>
            <a:r>
              <a:rPr lang="en-US" sz="1400" dirty="0">
                <a:solidFill>
                  <a:srgbClr val="FF0000"/>
                </a:solidFill>
                <a:latin typeface="lookpeach" panose="02000503000000000000" pitchFamily="2" charset="-34"/>
                <a:cs typeface="lookpeach" panose="02000503000000000000" pitchFamily="2" charset="-34"/>
              </a:rPr>
              <a:t>Male</a:t>
            </a:r>
          </a:p>
        </p:txBody>
      </p:sp>
      <p:sp>
        <p:nvSpPr>
          <p:cNvPr id="29" name="TextBox 28">
            <a:extLst>
              <a:ext uri="{FF2B5EF4-FFF2-40B4-BE49-F238E27FC236}">
                <a16:creationId xmlns:a16="http://schemas.microsoft.com/office/drawing/2014/main" id="{565DC007-1DDD-4123-AB7A-5B6F8EE9749B}"/>
              </a:ext>
            </a:extLst>
          </p:cNvPr>
          <p:cNvSpPr txBox="1"/>
          <p:nvPr/>
        </p:nvSpPr>
        <p:spPr>
          <a:xfrm>
            <a:off x="4254281" y="3898213"/>
            <a:ext cx="728084" cy="307777"/>
          </a:xfrm>
          <a:prstGeom prst="rect">
            <a:avLst/>
          </a:prstGeom>
          <a:noFill/>
        </p:spPr>
        <p:txBody>
          <a:bodyPr wrap="none" rtlCol="0">
            <a:spAutoFit/>
          </a:bodyPr>
          <a:lstStyle/>
          <a:p>
            <a:r>
              <a:rPr lang="en-US" sz="1400" dirty="0">
                <a:solidFill>
                  <a:srgbClr val="FF0000"/>
                </a:solidFill>
                <a:latin typeface="lookpeach" panose="02000503000000000000" pitchFamily="2" charset="-34"/>
                <a:cs typeface="lookpeach" panose="02000503000000000000" pitchFamily="2" charset="-34"/>
              </a:rPr>
              <a:t>Female</a:t>
            </a:r>
          </a:p>
        </p:txBody>
      </p:sp>
      <p:pic>
        <p:nvPicPr>
          <p:cNvPr id="14" name="Picture 13">
            <a:extLst>
              <a:ext uri="{FF2B5EF4-FFF2-40B4-BE49-F238E27FC236}">
                <a16:creationId xmlns:a16="http://schemas.microsoft.com/office/drawing/2014/main" id="{C810C678-24CD-41EC-B3C3-5CDA8E49CDD3}"/>
              </a:ext>
            </a:extLst>
          </p:cNvPr>
          <p:cNvPicPr>
            <a:picLocks noChangeAspect="1"/>
          </p:cNvPicPr>
          <p:nvPr/>
        </p:nvPicPr>
        <p:blipFill>
          <a:blip r:embed="rId5"/>
          <a:stretch>
            <a:fillRect/>
          </a:stretch>
        </p:blipFill>
        <p:spPr>
          <a:xfrm>
            <a:off x="5894459" y="4123509"/>
            <a:ext cx="1322367" cy="1758391"/>
          </a:xfrm>
          <a:prstGeom prst="rect">
            <a:avLst/>
          </a:prstGeom>
        </p:spPr>
      </p:pic>
      <p:pic>
        <p:nvPicPr>
          <p:cNvPr id="17" name="Picture 16">
            <a:extLst>
              <a:ext uri="{FF2B5EF4-FFF2-40B4-BE49-F238E27FC236}">
                <a16:creationId xmlns:a16="http://schemas.microsoft.com/office/drawing/2014/main" id="{1FC80DDA-C8C5-4B02-AD75-6F7C5AF52B93}"/>
              </a:ext>
            </a:extLst>
          </p:cNvPr>
          <p:cNvPicPr>
            <a:picLocks noChangeAspect="1"/>
          </p:cNvPicPr>
          <p:nvPr/>
        </p:nvPicPr>
        <p:blipFill>
          <a:blip r:embed="rId6"/>
          <a:stretch>
            <a:fillRect/>
          </a:stretch>
        </p:blipFill>
        <p:spPr>
          <a:xfrm>
            <a:off x="3309421" y="1087611"/>
            <a:ext cx="1538124" cy="1653664"/>
          </a:xfrm>
          <a:prstGeom prst="rect">
            <a:avLst/>
          </a:prstGeom>
        </p:spPr>
      </p:pic>
      <p:sp>
        <p:nvSpPr>
          <p:cNvPr id="3" name="TextBox 2">
            <a:extLst>
              <a:ext uri="{FF2B5EF4-FFF2-40B4-BE49-F238E27FC236}">
                <a16:creationId xmlns:a16="http://schemas.microsoft.com/office/drawing/2014/main" id="{025BFFE4-EBF9-95FB-D222-371C25D34E2B}"/>
              </a:ext>
            </a:extLst>
          </p:cNvPr>
          <p:cNvSpPr txBox="1"/>
          <p:nvPr/>
        </p:nvSpPr>
        <p:spPr>
          <a:xfrm>
            <a:off x="1006902" y="1276085"/>
            <a:ext cx="2302519" cy="954107"/>
          </a:xfrm>
          <a:prstGeom prst="rect">
            <a:avLst/>
          </a:prstGeom>
          <a:noFill/>
        </p:spPr>
        <p:txBody>
          <a:bodyPr wrap="square">
            <a:spAutoFit/>
          </a:bodyPr>
          <a:lstStyle/>
          <a:p>
            <a:pPr algn="ctr"/>
            <a:r>
              <a:rPr lang="en-US" sz="1400" dirty="0">
                <a:solidFill>
                  <a:srgbClr val="0070C0"/>
                </a:solidFill>
                <a:latin typeface="lookpeach" panose="02000503000000000000" pitchFamily="2" charset="-34"/>
                <a:cs typeface="lookpeach" panose="02000503000000000000" pitchFamily="2" charset="-34"/>
              </a:rPr>
              <a:t>Female butterflies lay eggs on their host plant. </a:t>
            </a:r>
            <a:r>
              <a:rPr lang="en-US" sz="1400" b="0" i="0" dirty="0">
                <a:solidFill>
                  <a:srgbClr val="0070C0"/>
                </a:solidFill>
                <a:effectLst/>
                <a:latin typeface="lookpeach" panose="02000503000000000000" pitchFamily="2" charset="-34"/>
                <a:cs typeface="lookpeach" panose="02000503000000000000" pitchFamily="2" charset="-34"/>
              </a:rPr>
              <a:t>When hatched, larva eating its own eggshell</a:t>
            </a:r>
            <a:endParaRPr lang="en-US" sz="1400" dirty="0">
              <a:solidFill>
                <a:srgbClr val="0070C0"/>
              </a:solidFill>
              <a:latin typeface="lookpeach" panose="02000503000000000000" pitchFamily="2" charset="-34"/>
              <a:cs typeface="lookpeach" panose="02000503000000000000" pitchFamily="2" charset="-34"/>
            </a:endParaRPr>
          </a:p>
        </p:txBody>
      </p:sp>
      <p:sp>
        <p:nvSpPr>
          <p:cNvPr id="4" name="TextBox 3">
            <a:extLst>
              <a:ext uri="{FF2B5EF4-FFF2-40B4-BE49-F238E27FC236}">
                <a16:creationId xmlns:a16="http://schemas.microsoft.com/office/drawing/2014/main" id="{DFE68036-2AF7-FEBD-8B4A-0F5450CC4626}"/>
              </a:ext>
            </a:extLst>
          </p:cNvPr>
          <p:cNvSpPr txBox="1"/>
          <p:nvPr/>
        </p:nvSpPr>
        <p:spPr>
          <a:xfrm>
            <a:off x="8212452" y="1312890"/>
            <a:ext cx="3728704" cy="2893100"/>
          </a:xfrm>
          <a:prstGeom prst="rect">
            <a:avLst/>
          </a:prstGeom>
          <a:noFill/>
        </p:spPr>
        <p:txBody>
          <a:bodyPr wrap="square" rtlCol="0">
            <a:spAutoFit/>
          </a:bodyPr>
          <a:lstStyle/>
          <a:p>
            <a:pPr algn="ctr"/>
            <a:r>
              <a:rPr lang="en-US" sz="1300" dirty="0">
                <a:solidFill>
                  <a:srgbClr val="0070C0"/>
                </a:solidFill>
                <a:latin typeface="lookpeach" panose="02000503000000000000" pitchFamily="2" charset="-34"/>
                <a:cs typeface="lookpeach" panose="02000503000000000000" pitchFamily="2" charset="-34"/>
              </a:rPr>
              <a:t>First stage, caterpillars are black with golden thorn, they will be molting their skins for 4-5 times and grow bigger. The last stage, they are black. During caterpillar stage keep feeding them by putting new leaves in the box and empty their stool. Do not left their stool in the box more than 2-3 days because there will be germ and caterpillars will be infected. Last stage, caterpillars will be around 5cm long, become motionless and cease feeding. They will attach themselves to branch or any other part of the box with 1 string web.  </a:t>
            </a:r>
          </a:p>
          <a:p>
            <a:pPr algn="ctr"/>
            <a:endParaRPr lang="en-US" sz="1300" dirty="0">
              <a:solidFill>
                <a:srgbClr val="0070C0"/>
              </a:solidFill>
              <a:latin typeface="lookpeach" panose="02000503000000000000" pitchFamily="2" charset="-34"/>
              <a:cs typeface="lookpeach" panose="02000503000000000000" pitchFamily="2" charset="-34"/>
            </a:endParaRPr>
          </a:p>
        </p:txBody>
      </p:sp>
      <p:sp>
        <p:nvSpPr>
          <p:cNvPr id="7" name="TextBox 6">
            <a:extLst>
              <a:ext uri="{FF2B5EF4-FFF2-40B4-BE49-F238E27FC236}">
                <a16:creationId xmlns:a16="http://schemas.microsoft.com/office/drawing/2014/main" id="{B85C05FD-EFE4-1466-81C7-9BEE006A351B}"/>
              </a:ext>
            </a:extLst>
          </p:cNvPr>
          <p:cNvSpPr txBox="1"/>
          <p:nvPr/>
        </p:nvSpPr>
        <p:spPr>
          <a:xfrm>
            <a:off x="8255276" y="4931515"/>
            <a:ext cx="3468782" cy="1600438"/>
          </a:xfrm>
          <a:prstGeom prst="rect">
            <a:avLst/>
          </a:prstGeom>
          <a:noFill/>
        </p:spPr>
        <p:txBody>
          <a:bodyPr wrap="square" rtlCol="0">
            <a:spAutoFit/>
          </a:bodyPr>
          <a:lstStyle/>
          <a:p>
            <a:pPr algn="ctr"/>
            <a:r>
              <a:rPr lang="en-US" sz="1400" dirty="0">
                <a:solidFill>
                  <a:srgbClr val="0070C0"/>
                </a:solidFill>
                <a:latin typeface="lookpeach" panose="02000503000000000000" pitchFamily="2" charset="-34"/>
                <a:cs typeface="lookpeach" panose="02000503000000000000" pitchFamily="2" charset="-34"/>
              </a:rPr>
              <a:t>Pupas are brown and stop eating. At this moment, clear all food plant and stool left in the box. Put the net in</a:t>
            </a:r>
            <a:r>
              <a:rPr lang="th-TH" sz="1400" dirty="0">
                <a:solidFill>
                  <a:srgbClr val="0070C0"/>
                </a:solidFill>
                <a:latin typeface="lookpeach" panose="02000503000000000000" pitchFamily="2" charset="-34"/>
                <a:cs typeface="lookpeach" panose="02000503000000000000" pitchFamily="2" charset="-34"/>
              </a:rPr>
              <a:t> </a:t>
            </a:r>
            <a:r>
              <a:rPr lang="en-US" sz="1400" dirty="0">
                <a:solidFill>
                  <a:srgbClr val="0070C0"/>
                </a:solidFill>
                <a:latin typeface="lookpeach" panose="02000503000000000000" pitchFamily="2" charset="-34"/>
                <a:cs typeface="lookpeach" panose="02000503000000000000" pitchFamily="2" charset="-34"/>
              </a:rPr>
              <a:t>diagonal of the box to increase space for butterflies, and put a tissue paper inside the box. Be patient and wait for them to turn into butterflies.</a:t>
            </a:r>
          </a:p>
        </p:txBody>
      </p:sp>
      <p:sp>
        <p:nvSpPr>
          <p:cNvPr id="9" name="TextBox 8">
            <a:extLst>
              <a:ext uri="{FF2B5EF4-FFF2-40B4-BE49-F238E27FC236}">
                <a16:creationId xmlns:a16="http://schemas.microsoft.com/office/drawing/2014/main" id="{E051472C-1746-FA0D-65D2-F081D32FEB17}"/>
              </a:ext>
            </a:extLst>
          </p:cNvPr>
          <p:cNvSpPr txBox="1"/>
          <p:nvPr/>
        </p:nvSpPr>
        <p:spPr>
          <a:xfrm>
            <a:off x="189542" y="4375268"/>
            <a:ext cx="5631661" cy="2092881"/>
          </a:xfrm>
          <a:prstGeom prst="rect">
            <a:avLst/>
          </a:prstGeom>
          <a:noFill/>
        </p:spPr>
        <p:txBody>
          <a:bodyPr wrap="square" rtlCol="0">
            <a:spAutoFit/>
          </a:bodyPr>
          <a:lstStyle/>
          <a:p>
            <a:pPr algn="ctr"/>
            <a:r>
              <a:rPr lang="en-US" sz="1300" dirty="0">
                <a:solidFill>
                  <a:srgbClr val="0070C0"/>
                </a:solidFill>
                <a:latin typeface="lookpeach" panose="02000503000000000000" pitchFamily="2" charset="-34"/>
                <a:cs typeface="lookpeach" panose="02000503000000000000" pitchFamily="2" charset="-34"/>
              </a:rPr>
              <a:t>When butterflies come out of their pupas, their wings are wet and needed to be dry in first 1-2 Hr., </a:t>
            </a:r>
            <a:r>
              <a:rPr lang="en-US" sz="1300" b="1" u="sng" dirty="0">
                <a:solidFill>
                  <a:srgbClr val="0070C0"/>
                </a:solidFill>
                <a:latin typeface="lookpeach" panose="02000503000000000000" pitchFamily="2" charset="-34"/>
                <a:cs typeface="lookpeach" panose="02000503000000000000" pitchFamily="2" charset="-34"/>
              </a:rPr>
              <a:t>Do not touch them </a:t>
            </a:r>
            <a:r>
              <a:rPr lang="en-US" sz="1300" dirty="0">
                <a:solidFill>
                  <a:srgbClr val="0070C0"/>
                </a:solidFill>
                <a:latin typeface="lookpeach" panose="02000503000000000000" pitchFamily="2" charset="-34"/>
                <a:cs typeface="lookpeach" panose="02000503000000000000" pitchFamily="2" charset="-34"/>
              </a:rPr>
              <a:t>at this stage. They will let out their wet stool and being very still.</a:t>
            </a:r>
          </a:p>
          <a:p>
            <a:pPr algn="ctr"/>
            <a:r>
              <a:rPr lang="en-US" sz="1300" dirty="0">
                <a:solidFill>
                  <a:srgbClr val="0070C0"/>
                </a:solidFill>
                <a:latin typeface="lookpeach" panose="02000503000000000000" pitchFamily="2" charset="-34"/>
                <a:cs typeface="lookpeach" panose="02000503000000000000" pitchFamily="2" charset="-34"/>
              </a:rPr>
              <a:t>This stage is very important. They will need space for their wings to dry. If they cannot dry their wings properly, </a:t>
            </a:r>
            <a:r>
              <a:rPr lang="en-US" sz="1300" b="1" dirty="0">
                <a:solidFill>
                  <a:srgbClr val="0070C0"/>
                </a:solidFill>
                <a:latin typeface="lookpeach" panose="02000503000000000000" pitchFamily="2" charset="-34"/>
                <a:cs typeface="lookpeach" panose="02000503000000000000" pitchFamily="2" charset="-34"/>
              </a:rPr>
              <a:t>they couldn’t fly </a:t>
            </a:r>
            <a:r>
              <a:rPr lang="en-US" sz="1300" dirty="0">
                <a:solidFill>
                  <a:srgbClr val="0070C0"/>
                </a:solidFill>
                <a:latin typeface="lookpeach" panose="02000503000000000000" pitchFamily="2" charset="-34"/>
                <a:cs typeface="lookpeach" panose="02000503000000000000" pitchFamily="2" charset="-34"/>
              </a:rPr>
              <a:t>and they will die. After 1-2 Hr., put your finger next to them, they will climb to your finger. Tips: dip your finger in syrup or sweet fruit juice, butterflies will climb to you easily and take a lot of photos! </a:t>
            </a:r>
          </a:p>
          <a:p>
            <a:pPr algn="ctr"/>
            <a:r>
              <a:rPr lang="en-US" sz="1300" dirty="0">
                <a:solidFill>
                  <a:srgbClr val="0070C0"/>
                </a:solidFill>
                <a:latin typeface="lookpeach" panose="02000503000000000000" pitchFamily="2" charset="-34"/>
                <a:cs typeface="lookpeach" panose="02000503000000000000" pitchFamily="2" charset="-34"/>
              </a:rPr>
              <a:t>They are different between male and female! Let’s find out!</a:t>
            </a:r>
          </a:p>
          <a:p>
            <a:pPr algn="ctr"/>
            <a:r>
              <a:rPr lang="en-US" sz="1300" dirty="0">
                <a:solidFill>
                  <a:srgbClr val="0070C0"/>
                </a:solidFill>
                <a:latin typeface="lookpeach" panose="02000503000000000000" pitchFamily="2" charset="-34"/>
                <a:cs typeface="lookpeach" panose="02000503000000000000" pitchFamily="2" charset="-34"/>
              </a:rPr>
              <a:t>After that, let them fly high. Just put them around a tree.</a:t>
            </a:r>
          </a:p>
        </p:txBody>
      </p:sp>
    </p:spTree>
    <p:extLst>
      <p:ext uri="{BB962C8B-B14F-4D97-AF65-F5344CB8AC3E}">
        <p14:creationId xmlns:p14="http://schemas.microsoft.com/office/powerpoint/2010/main" val="17958238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1036</TotalTime>
  <Words>390</Words>
  <Application>Microsoft Office PowerPoint</Application>
  <PresentationFormat>Widescreen</PresentationFormat>
  <Paragraphs>22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lookpeach</vt:lpstr>
      <vt:lpstr>Office Theme</vt:lpstr>
      <vt:lpstr>Life Cycle of The Great Egg fly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วงจรชีวิตหนอนผีเสื้อมะนาว</dc:title>
  <dc:creator>5539</dc:creator>
  <cp:lastModifiedBy>Aey Sakundejpaiboon</cp:lastModifiedBy>
  <cp:revision>8</cp:revision>
  <cp:lastPrinted>2022-01-20T08:03:16Z</cp:lastPrinted>
  <dcterms:created xsi:type="dcterms:W3CDTF">2021-10-25T03:48:38Z</dcterms:created>
  <dcterms:modified xsi:type="dcterms:W3CDTF">2022-08-10T02:50:54Z</dcterms:modified>
</cp:coreProperties>
</file>