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9945688"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1B6F4B-FEE7-4EC1-ABB9-002CDC449928}" v="14" dt="2022-03-26T06:53:18.9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84" d="100"/>
          <a:sy n="84" d="100"/>
        </p:scale>
        <p:origin x="57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81227-E288-4B26-96E3-EA111642A2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10CB3C1-A430-4380-94A4-ACF808F536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9CB0C9F-7C5E-4571-B289-3F1CF3A86B53}"/>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69E71EAF-1556-4152-B05A-283A17D658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88AB17-3EFC-4396-BF64-8D64AA228673}"/>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44512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F63C8-9E0D-4E1C-A1A7-DCA1CC6E91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71656F-24F4-4A58-A9B6-C0CEBE4DDE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191D2D-7069-40AB-A074-F7A0986F221D}"/>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A0141262-153D-4636-A073-C7EFB3C2F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D46A23-B4FE-40E8-9BF4-25E2AD1EEF45}"/>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76167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BB25C-B2BD-40B9-9595-762F3198DCB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AD2F580-BD59-421B-8DEE-5DF5DF5375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5651BA5-DC29-410A-88E9-F7A27D1B8ED6}"/>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2E0142FC-F322-466C-9D76-3455381C08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10B62A-FA7B-4F90-97EC-305A97EA6A7F}"/>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20563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C9228-9754-456C-80E6-78634202B11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7140B0-80E3-444E-9CAD-1F95C0CCCC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C8FCA0-A15A-4776-B433-949EEBE0B2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C853B8-9A3A-410D-AB67-709BD7BD8362}"/>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6" name="Footer Placeholder 5">
            <a:extLst>
              <a:ext uri="{FF2B5EF4-FFF2-40B4-BE49-F238E27FC236}">
                <a16:creationId xmlns:a16="http://schemas.microsoft.com/office/drawing/2014/main" id="{71483846-E6CC-4FA9-8714-9B2824034C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D262FD-A61B-4508-8A0E-071C89117B1A}"/>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09882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A56A2-99F4-4E74-BA10-1296DE95CC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B60AAA-E42E-44EE-8108-366FC3F9A7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5B55280-B79D-496D-9FC1-418195B030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8AC06B6-00AC-45B0-8932-C569F81327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68C68B-6A8D-4C9F-82BD-B523BF444E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F984BB-4B14-477D-9812-2F56A8D2ECF7}"/>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8" name="Footer Placeholder 7">
            <a:extLst>
              <a:ext uri="{FF2B5EF4-FFF2-40B4-BE49-F238E27FC236}">
                <a16:creationId xmlns:a16="http://schemas.microsoft.com/office/drawing/2014/main" id="{77C5D3BF-D306-47BF-8ED0-9C19A19D56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65EC016-2291-4A38-BCBD-907EA9FD00F4}"/>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2226468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27D00-7FF8-477A-9C9A-B0C1AD49E9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FB5D7C3-0D4C-4B78-9F51-34B36526497C}"/>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4" name="Footer Placeholder 3">
            <a:extLst>
              <a:ext uri="{FF2B5EF4-FFF2-40B4-BE49-F238E27FC236}">
                <a16:creationId xmlns:a16="http://schemas.microsoft.com/office/drawing/2014/main" id="{E892E98B-35E8-4418-8481-AA2F5DE949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A5F5CD-CFE1-4D3D-A205-943EDBA3AE79}"/>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601652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CEA89C-0ED3-438A-97C4-14B2CB50BEE0}"/>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3" name="Footer Placeholder 2">
            <a:extLst>
              <a:ext uri="{FF2B5EF4-FFF2-40B4-BE49-F238E27FC236}">
                <a16:creationId xmlns:a16="http://schemas.microsoft.com/office/drawing/2014/main" id="{2BBF9045-597F-4984-B7D0-4961DAA1E6A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4EB353D-CFFD-4126-875F-E058A519419F}"/>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2455615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670FC-2987-494B-BA18-DBD3685CDE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A53458-1480-4E0A-900E-4082CB7A63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E9B915-E778-444C-B35B-2DF69EA7BE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4BA7A5-0CD9-44B9-B6DF-4979B9B48DA3}"/>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6" name="Footer Placeholder 5">
            <a:extLst>
              <a:ext uri="{FF2B5EF4-FFF2-40B4-BE49-F238E27FC236}">
                <a16:creationId xmlns:a16="http://schemas.microsoft.com/office/drawing/2014/main" id="{B4601B7C-B55F-4B6E-BA71-C0CF89E2D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8021CA-6863-416A-A837-6D0FBE9539B2}"/>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748243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8E5ED-3994-4FEB-B970-E01028954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5F41A6-31BD-4B04-BC32-0233777B87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97F2D4-A41C-4CE4-9D7A-577B174E2D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6CB453-F64D-43F2-885E-EA86CE60F310}"/>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6" name="Footer Placeholder 5">
            <a:extLst>
              <a:ext uri="{FF2B5EF4-FFF2-40B4-BE49-F238E27FC236}">
                <a16:creationId xmlns:a16="http://schemas.microsoft.com/office/drawing/2014/main" id="{3B7ED5D5-CFF9-4E5A-9056-89D533A651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BFB961-6927-42B7-BDB7-D5FEE878DBFD}"/>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858982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9EBC9-E7A0-4D95-B317-191641C7C5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A13614-854E-45B9-BD22-BD38339EF0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C52506-43CC-4DC7-97A3-6509FC768EEE}"/>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E2D07FA2-9CC3-4EC7-8406-B7E6DCDEC3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E39C0-125C-4963-89EA-6298DA30132A}"/>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128019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FCDDC2-B613-4825-9BE4-4B08D9B715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9ADB66-C746-45FA-8859-EE8E7044BD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4829E9-DADB-4C60-A51A-500AC2C7FE1B}"/>
              </a:ext>
            </a:extLst>
          </p:cNvPr>
          <p:cNvSpPr>
            <a:spLocks noGrp="1"/>
          </p:cNvSpPr>
          <p:nvPr>
            <p:ph type="dt" sz="half" idx="10"/>
          </p:nvPr>
        </p:nvSpPr>
        <p:spPr/>
        <p:txBody>
          <a:body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CAEDEE8C-D2DA-45AE-863D-088704DE39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E625B8-18B0-42CD-9F63-AC6E73CB6FCC}"/>
              </a:ext>
            </a:extLst>
          </p:cNvPr>
          <p:cNvSpPr>
            <a:spLocks noGrp="1"/>
          </p:cNvSpPr>
          <p:nvPr>
            <p:ph type="sldNum" sz="quarter" idx="12"/>
          </p:nvPr>
        </p:nvSpPr>
        <p:spPr/>
        <p:txBody>
          <a:bodyPr/>
          <a:lstStyle/>
          <a:p>
            <a:fld id="{5B13C5E7-A364-4E67-8833-4780387176ED}" type="slidenum">
              <a:rPr lang="en-US" smtClean="0"/>
              <a:t>‹#›</a:t>
            </a:fld>
            <a:endParaRPr lang="en-US"/>
          </a:p>
        </p:txBody>
      </p:sp>
    </p:spTree>
    <p:extLst>
      <p:ext uri="{BB962C8B-B14F-4D97-AF65-F5344CB8AC3E}">
        <p14:creationId xmlns:p14="http://schemas.microsoft.com/office/powerpoint/2010/main" val="3044501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2D7C89-25C6-415E-B986-6ECBE0769F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FFAA5C-D582-485B-8799-B0E33B4391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9411F-946C-47FB-8582-4196EA0A60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7F26E7-F01E-4961-B7E7-6714329E128C}" type="datetimeFigureOut">
              <a:rPr lang="en-US" smtClean="0"/>
              <a:t>8/10/2022</a:t>
            </a:fld>
            <a:endParaRPr lang="en-US"/>
          </a:p>
        </p:txBody>
      </p:sp>
      <p:sp>
        <p:nvSpPr>
          <p:cNvPr id="5" name="Footer Placeholder 4">
            <a:extLst>
              <a:ext uri="{FF2B5EF4-FFF2-40B4-BE49-F238E27FC236}">
                <a16:creationId xmlns:a16="http://schemas.microsoft.com/office/drawing/2014/main" id="{A83AA1C9-713B-40FA-8242-A4D1DD95C1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521E1D-6126-4267-9E8E-B1813796A1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13C5E7-A364-4E67-8833-4780387176ED}" type="slidenum">
              <a:rPr lang="en-US" smtClean="0"/>
              <a:t>‹#›</a:t>
            </a:fld>
            <a:endParaRPr lang="en-US"/>
          </a:p>
        </p:txBody>
      </p:sp>
    </p:spTree>
    <p:extLst>
      <p:ext uri="{BB962C8B-B14F-4D97-AF65-F5344CB8AC3E}">
        <p14:creationId xmlns:p14="http://schemas.microsoft.com/office/powerpoint/2010/main" val="183698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image" Target="../media/image2.png"/><Relationship Id="rId7" Type="http://schemas.openxmlformats.org/officeDocument/2006/relationships/oleObject" Target="../embeddings/oleObject1.bin"/><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7.wmf"/><Relationship Id="rId4" Type="http://schemas.openxmlformats.org/officeDocument/2006/relationships/image" Target="../media/image3.png"/><Relationship Id="rId9"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B163-0E8A-47E4-89A2-9E57D98F431D}"/>
              </a:ext>
            </a:extLst>
          </p:cNvPr>
          <p:cNvSpPr>
            <a:spLocks noGrp="1"/>
          </p:cNvSpPr>
          <p:nvPr>
            <p:ph type="ctrTitle"/>
          </p:nvPr>
        </p:nvSpPr>
        <p:spPr>
          <a:xfrm>
            <a:off x="-1422886" y="169777"/>
            <a:ext cx="9300882" cy="652649"/>
          </a:xfrm>
        </p:spPr>
        <p:txBody>
          <a:bodyPr>
            <a:noAutofit/>
          </a:bodyPr>
          <a:lstStyle/>
          <a:p>
            <a:r>
              <a:rPr lang="th-TH" sz="3200" b="1" u="sng" dirty="0">
                <a:latin typeface="lookpeach" panose="02000503000000000000" pitchFamily="2" charset="-34"/>
                <a:cs typeface="lookpeach" panose="02000503000000000000" pitchFamily="2" charset="-34"/>
              </a:rPr>
              <a:t>วงจรชีวิตหนอนผีเสื้อมะนาว</a:t>
            </a:r>
            <a:endParaRPr lang="en-US" sz="3200" b="1" u="sng" dirty="0">
              <a:latin typeface="lookpeach" panose="02000503000000000000" pitchFamily="2" charset="-34"/>
              <a:cs typeface="lookpeach" panose="02000503000000000000" pitchFamily="2" charset="-34"/>
            </a:endParaRPr>
          </a:p>
        </p:txBody>
      </p:sp>
      <p:pic>
        <p:nvPicPr>
          <p:cNvPr id="1026" name="Picture 2" descr="หนอนชอนใบส้ม+ผี้เสื้อกลางคืน+วิธีกำจัดหนอนชอนใบ - สวนเกษตรผสมผสาน  ให้คำปรึกษาการทำเกษตรปลอดสารพิษ เกษตรอินทรีย์ : Inspired by LnwShop.com">
            <a:extLst>
              <a:ext uri="{FF2B5EF4-FFF2-40B4-BE49-F238E27FC236}">
                <a16:creationId xmlns:a16="http://schemas.microsoft.com/office/drawing/2014/main" id="{4974E7AA-3C0A-44AB-A27D-8F13A3A8F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5773" y="909742"/>
            <a:ext cx="1478056" cy="13401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D2349BC-2AB5-4A1E-A64B-ED39E374AAA6}"/>
              </a:ext>
            </a:extLst>
          </p:cNvPr>
          <p:cNvSpPr txBox="1"/>
          <p:nvPr/>
        </p:nvSpPr>
        <p:spPr>
          <a:xfrm>
            <a:off x="3063519" y="1081849"/>
            <a:ext cx="1775012" cy="646331"/>
          </a:xfrm>
          <a:prstGeom prst="rect">
            <a:avLst/>
          </a:prstGeom>
          <a:noFill/>
        </p:spPr>
        <p:txBody>
          <a:bodyPr wrap="square" rtlCol="0">
            <a:spAutoFit/>
          </a:bodyPr>
          <a:lstStyle/>
          <a:p>
            <a:pPr algn="ctr"/>
            <a:r>
              <a:rPr lang="th-TH" u="sng" dirty="0">
                <a:latin typeface="lookpeach" panose="02000503000000000000" pitchFamily="2" charset="-34"/>
                <a:cs typeface="lookpeach" panose="02000503000000000000" pitchFamily="2" charset="-34"/>
              </a:rPr>
              <a:t>ไข่ </a:t>
            </a:r>
          </a:p>
          <a:p>
            <a:pPr algn="ctr"/>
            <a:r>
              <a:rPr lang="th-TH" u="sng" dirty="0">
                <a:latin typeface="lookpeach" panose="02000503000000000000" pitchFamily="2" charset="-34"/>
                <a:cs typeface="lookpeach" panose="02000503000000000000" pitchFamily="2" charset="-34"/>
              </a:rPr>
              <a:t>ระยะ 3-</a:t>
            </a:r>
            <a:r>
              <a:rPr lang="en-US" u="sng" dirty="0">
                <a:latin typeface="lookpeach" panose="02000503000000000000" pitchFamily="2" charset="-34"/>
                <a:cs typeface="lookpeach" panose="02000503000000000000" pitchFamily="2" charset="-34"/>
              </a:rPr>
              <a:t>5</a:t>
            </a:r>
            <a:r>
              <a:rPr lang="th-TH" u="sng" dirty="0">
                <a:latin typeface="lookpeach" panose="02000503000000000000" pitchFamily="2" charset="-34"/>
                <a:cs typeface="lookpeach" panose="02000503000000000000" pitchFamily="2" charset="-34"/>
              </a:rPr>
              <a:t> วัน</a:t>
            </a:r>
            <a:r>
              <a:rPr lang="th-TH" u="sng" dirty="0"/>
              <a:t> </a:t>
            </a:r>
            <a:endParaRPr lang="en-US" u="sng" dirty="0"/>
          </a:p>
        </p:txBody>
      </p:sp>
      <p:pic>
        <p:nvPicPr>
          <p:cNvPr id="10" name="Picture 9">
            <a:extLst>
              <a:ext uri="{FF2B5EF4-FFF2-40B4-BE49-F238E27FC236}">
                <a16:creationId xmlns:a16="http://schemas.microsoft.com/office/drawing/2014/main" id="{EF1E67CF-4EE5-4D79-9DA7-094CE23D0635}"/>
              </a:ext>
            </a:extLst>
          </p:cNvPr>
          <p:cNvPicPr>
            <a:picLocks noChangeAspect="1"/>
          </p:cNvPicPr>
          <p:nvPr/>
        </p:nvPicPr>
        <p:blipFill>
          <a:blip r:embed="rId3"/>
          <a:stretch>
            <a:fillRect/>
          </a:stretch>
        </p:blipFill>
        <p:spPr>
          <a:xfrm rot="5400000">
            <a:off x="6011236" y="1124658"/>
            <a:ext cx="2013487" cy="2437610"/>
          </a:xfrm>
          <a:prstGeom prst="rect">
            <a:avLst/>
          </a:prstGeom>
        </p:spPr>
      </p:pic>
      <p:sp>
        <p:nvSpPr>
          <p:cNvPr id="18" name="TextBox 17">
            <a:extLst>
              <a:ext uri="{FF2B5EF4-FFF2-40B4-BE49-F238E27FC236}">
                <a16:creationId xmlns:a16="http://schemas.microsoft.com/office/drawing/2014/main" id="{5EB4CCC4-EFAE-46B5-92F9-F49A44FDC328}"/>
              </a:ext>
            </a:extLst>
          </p:cNvPr>
          <p:cNvSpPr txBox="1"/>
          <p:nvPr/>
        </p:nvSpPr>
        <p:spPr>
          <a:xfrm>
            <a:off x="8669921" y="1043736"/>
            <a:ext cx="2092138" cy="646331"/>
          </a:xfrm>
          <a:prstGeom prst="rect">
            <a:avLst/>
          </a:prstGeom>
          <a:noFill/>
        </p:spPr>
        <p:txBody>
          <a:bodyPr wrap="square" rtlCol="0">
            <a:spAutoFit/>
          </a:bodyPr>
          <a:lstStyle/>
          <a:p>
            <a:pPr algn="ctr"/>
            <a:r>
              <a:rPr lang="th-TH" u="sng" dirty="0">
                <a:latin typeface="lookpeach" panose="02000503000000000000" pitchFamily="2" charset="-34"/>
                <a:cs typeface="lookpeach" panose="02000503000000000000" pitchFamily="2" charset="-34"/>
              </a:rPr>
              <a:t>หนอน</a:t>
            </a:r>
          </a:p>
          <a:p>
            <a:pPr algn="ctr"/>
            <a:r>
              <a:rPr lang="th-TH" u="sng" dirty="0">
                <a:latin typeface="lookpeach" panose="02000503000000000000" pitchFamily="2" charset="-34"/>
                <a:cs typeface="lookpeach" panose="02000503000000000000" pitchFamily="2" charset="-34"/>
              </a:rPr>
              <a:t>ระยะ 16-21 วัน</a:t>
            </a:r>
            <a:r>
              <a:rPr lang="th-TH" u="sng" dirty="0"/>
              <a:t> </a:t>
            </a:r>
            <a:endParaRPr lang="en-US" u="sng" dirty="0"/>
          </a:p>
        </p:txBody>
      </p:sp>
      <p:sp>
        <p:nvSpPr>
          <p:cNvPr id="20" name="TextBox 19">
            <a:extLst>
              <a:ext uri="{FF2B5EF4-FFF2-40B4-BE49-F238E27FC236}">
                <a16:creationId xmlns:a16="http://schemas.microsoft.com/office/drawing/2014/main" id="{322A14D3-BC49-47DE-B101-81E87E4AF780}"/>
              </a:ext>
            </a:extLst>
          </p:cNvPr>
          <p:cNvSpPr txBox="1"/>
          <p:nvPr/>
        </p:nvSpPr>
        <p:spPr>
          <a:xfrm>
            <a:off x="8218100" y="1648429"/>
            <a:ext cx="3706255" cy="2308324"/>
          </a:xfrm>
          <a:prstGeom prst="rect">
            <a:avLst/>
          </a:prstGeom>
          <a:noFill/>
        </p:spPr>
        <p:txBody>
          <a:bodyPr wrap="square" rtlCol="0">
            <a:spAutoFit/>
          </a:bodyPr>
          <a:lstStyle/>
          <a:p>
            <a:pPr algn="ctr"/>
            <a:r>
              <a:rPr lang="th-TH" sz="1200" dirty="0">
                <a:latin typeface="lookpeach" panose="02000503000000000000" pitchFamily="2" charset="-34"/>
                <a:cs typeface="lookpeach" panose="02000503000000000000" pitchFamily="2" charset="-34"/>
              </a:rPr>
              <a:t>ระยะนี้หนอนจะมีสีดำในช่วงแรก หลังจากลอกคราบ 4-5 รอบแล้ว หนอนจะเปลี่ยนสีเป็นสีเขียว ระยะนี้หมั่นเปลี่ยนพืชอาหารบ่อยๆ โดยใส่กิ่งใหม่ลงไปในกล่องเลี้ยงได้เลยนะคะ ไม่ต้องดึงหนอนออกจากกิ่งเดิม เค้าจะคลานไปหากิ่งใหม่เอง แล้วค่อยเอากิ่งเดิมออก ถ้าอึเยอะก็เทอึออกจากกล่องได้เลยค่ะ ระวังมีหนอนติดออกไปด้วยนะคะ </a:t>
            </a:r>
            <a:r>
              <a:rPr lang="th-TH" sz="1200" b="0" i="0" dirty="0">
                <a:solidFill>
                  <a:srgbClr val="000000"/>
                </a:solidFill>
                <a:effectLst/>
                <a:latin typeface="lookpeach" panose="02000503000000000000" pitchFamily="2" charset="-34"/>
                <a:cs typeface="lookpeach" panose="02000503000000000000" pitchFamily="2" charset="-34"/>
              </a:rPr>
              <a:t>หนอนระยะสุดท้ายเจริญเต็มที่มีขนาดเฉลี่ย 4.6 เซนติเมตร จะหยุดกินใบพืช ยึดติดกับกิ่งหรือใบด้วยเส้นใยไหม 2 เส้น ถ้าเห็นหนอนเกาะนิ่งๆ ม้วนหัวเข้าด้านในไม่ต้องไปเขี่ยหรือจับนะคะ หลังจากนั้น</a:t>
            </a:r>
          </a:p>
          <a:p>
            <a:pPr algn="ctr"/>
            <a:r>
              <a:rPr lang="th-TH" sz="1200" b="0" i="0" dirty="0">
                <a:solidFill>
                  <a:srgbClr val="000000"/>
                </a:solidFill>
                <a:effectLst/>
                <a:latin typeface="lookpeach" panose="02000503000000000000" pitchFamily="2" charset="-34"/>
                <a:cs typeface="lookpeach" panose="02000503000000000000" pitchFamily="2" charset="-34"/>
              </a:rPr>
              <a:t>จะเปลี่ยนรูปร่างเป็นดักแด้</a:t>
            </a:r>
            <a:endParaRPr lang="en-US" sz="1200" dirty="0">
              <a:latin typeface="lookpeach" panose="02000503000000000000" pitchFamily="2" charset="-34"/>
              <a:cs typeface="lookpeach" panose="02000503000000000000" pitchFamily="2" charset="-34"/>
            </a:endParaRPr>
          </a:p>
        </p:txBody>
      </p:sp>
      <p:pic>
        <p:nvPicPr>
          <p:cNvPr id="14" name="Picture 13">
            <a:extLst>
              <a:ext uri="{FF2B5EF4-FFF2-40B4-BE49-F238E27FC236}">
                <a16:creationId xmlns:a16="http://schemas.microsoft.com/office/drawing/2014/main" id="{ECC005C2-38A8-4CAD-8853-7280674CF8E8}"/>
              </a:ext>
            </a:extLst>
          </p:cNvPr>
          <p:cNvPicPr>
            <a:picLocks noChangeAspect="1"/>
          </p:cNvPicPr>
          <p:nvPr/>
        </p:nvPicPr>
        <p:blipFill>
          <a:blip r:embed="rId4"/>
          <a:stretch>
            <a:fillRect/>
          </a:stretch>
        </p:blipFill>
        <p:spPr>
          <a:xfrm>
            <a:off x="5997214" y="4416523"/>
            <a:ext cx="1840571" cy="1538701"/>
          </a:xfrm>
          <a:prstGeom prst="rect">
            <a:avLst/>
          </a:prstGeom>
        </p:spPr>
      </p:pic>
      <p:sp>
        <p:nvSpPr>
          <p:cNvPr id="22" name="TextBox 21">
            <a:extLst>
              <a:ext uri="{FF2B5EF4-FFF2-40B4-BE49-F238E27FC236}">
                <a16:creationId xmlns:a16="http://schemas.microsoft.com/office/drawing/2014/main" id="{B21742CD-D715-44E9-A58B-0565CAD4D564}"/>
              </a:ext>
            </a:extLst>
          </p:cNvPr>
          <p:cNvSpPr txBox="1"/>
          <p:nvPr/>
        </p:nvSpPr>
        <p:spPr>
          <a:xfrm>
            <a:off x="8519312" y="4470359"/>
            <a:ext cx="2092138" cy="646331"/>
          </a:xfrm>
          <a:prstGeom prst="rect">
            <a:avLst/>
          </a:prstGeom>
          <a:noFill/>
        </p:spPr>
        <p:txBody>
          <a:bodyPr wrap="square" rtlCol="0">
            <a:spAutoFit/>
          </a:bodyPr>
          <a:lstStyle/>
          <a:p>
            <a:pPr algn="ctr"/>
            <a:r>
              <a:rPr lang="th-TH" u="sng" dirty="0">
                <a:latin typeface="lookpeach" panose="02000503000000000000" pitchFamily="2" charset="-34"/>
                <a:cs typeface="lookpeach" panose="02000503000000000000" pitchFamily="2" charset="-34"/>
              </a:rPr>
              <a:t>ดักแด้</a:t>
            </a:r>
          </a:p>
          <a:p>
            <a:pPr algn="ctr"/>
            <a:r>
              <a:rPr lang="th-TH" u="sng" dirty="0">
                <a:latin typeface="lookpeach" panose="02000503000000000000" pitchFamily="2" charset="-34"/>
                <a:cs typeface="lookpeach" panose="02000503000000000000" pitchFamily="2" charset="-34"/>
              </a:rPr>
              <a:t>ระยะ 9-11 วัน</a:t>
            </a:r>
            <a:r>
              <a:rPr lang="th-TH" u="sng" dirty="0"/>
              <a:t> </a:t>
            </a:r>
            <a:endParaRPr lang="en-US" u="sng" dirty="0"/>
          </a:p>
        </p:txBody>
      </p:sp>
      <p:sp>
        <p:nvSpPr>
          <p:cNvPr id="23" name="TextBox 22">
            <a:extLst>
              <a:ext uri="{FF2B5EF4-FFF2-40B4-BE49-F238E27FC236}">
                <a16:creationId xmlns:a16="http://schemas.microsoft.com/office/drawing/2014/main" id="{09D64E30-68AC-4A68-92DC-59F70B2120E7}"/>
              </a:ext>
            </a:extLst>
          </p:cNvPr>
          <p:cNvSpPr txBox="1"/>
          <p:nvPr/>
        </p:nvSpPr>
        <p:spPr>
          <a:xfrm>
            <a:off x="7987800" y="5073700"/>
            <a:ext cx="3468782" cy="1384995"/>
          </a:xfrm>
          <a:prstGeom prst="rect">
            <a:avLst/>
          </a:prstGeom>
          <a:noFill/>
        </p:spPr>
        <p:txBody>
          <a:bodyPr wrap="square" rtlCol="0">
            <a:spAutoFit/>
          </a:bodyPr>
          <a:lstStyle/>
          <a:p>
            <a:pPr algn="ctr"/>
            <a:r>
              <a:rPr lang="th-TH" sz="1400" dirty="0">
                <a:latin typeface="lookpeach" panose="02000503000000000000" pitchFamily="2" charset="-34"/>
                <a:cs typeface="lookpeach" panose="02000503000000000000" pitchFamily="2" charset="-34"/>
              </a:rPr>
              <a:t>ระยะนี้หนอนจะหยุดกินอาหารแล้ว ถ้าทุกตัวเข้าดักแด้แล้ว  สามารถเอาพืชอาหารที่เหลือ และเทอึทิ้งได้เลยค่ะ ระยะนี้ไม่ต้องทำอะไรแล้วค่ะ รอระยะเวลาให้เค้าออกจากผีเสื้อเท่านั้นค่ะ แล้วมารอลุ้นกันนะคะว่าได้ลูกสาวหรือลูกชาย</a:t>
            </a:r>
            <a:endParaRPr lang="en-US" sz="1400" dirty="0">
              <a:latin typeface="lookpeach" panose="02000503000000000000" pitchFamily="2" charset="-34"/>
              <a:cs typeface="lookpeach" panose="02000503000000000000" pitchFamily="2" charset="-34"/>
            </a:endParaRPr>
          </a:p>
        </p:txBody>
      </p:sp>
      <p:sp>
        <p:nvSpPr>
          <p:cNvPr id="25" name="TextBox 24">
            <a:extLst>
              <a:ext uri="{FF2B5EF4-FFF2-40B4-BE49-F238E27FC236}">
                <a16:creationId xmlns:a16="http://schemas.microsoft.com/office/drawing/2014/main" id="{4D54D9E3-0AA4-454E-938F-C03FE6E0A6FB}"/>
              </a:ext>
            </a:extLst>
          </p:cNvPr>
          <p:cNvSpPr txBox="1"/>
          <p:nvPr/>
        </p:nvSpPr>
        <p:spPr>
          <a:xfrm>
            <a:off x="2690581" y="3483757"/>
            <a:ext cx="3223925" cy="2308324"/>
          </a:xfrm>
          <a:prstGeom prst="rect">
            <a:avLst/>
          </a:prstGeom>
          <a:noFill/>
        </p:spPr>
        <p:txBody>
          <a:bodyPr wrap="square" rtlCol="0">
            <a:spAutoFit/>
          </a:bodyPr>
          <a:lstStyle/>
          <a:p>
            <a:pPr algn="ctr"/>
            <a:r>
              <a:rPr lang="th-TH" sz="1200" dirty="0">
                <a:latin typeface="lookpeach" panose="02000503000000000000" pitchFamily="2" charset="-34"/>
                <a:cs typeface="lookpeach" panose="02000503000000000000" pitchFamily="2" charset="-34"/>
              </a:rPr>
              <a:t>ตอนที่ผีเสื้อออกจากดักแด้ประมาณ 1-2 ชั่วโมง </a:t>
            </a:r>
            <a:r>
              <a:rPr lang="th-TH" sz="1200" u="sng" dirty="0">
                <a:latin typeface="lookpeach" panose="02000503000000000000" pitchFamily="2" charset="-34"/>
                <a:cs typeface="lookpeach" panose="02000503000000000000" pitchFamily="2" charset="-34"/>
              </a:rPr>
              <a:t>อย่าเพิ่งจับผีเสื้อ</a:t>
            </a:r>
            <a:r>
              <a:rPr lang="th-TH" sz="1200" dirty="0">
                <a:latin typeface="lookpeach" panose="02000503000000000000" pitchFamily="2" charset="-34"/>
                <a:cs typeface="lookpeach" panose="02000503000000000000" pitchFamily="2" charset="-34"/>
              </a:rPr>
              <a:t>นะคะ ปีกเค้าจะยังเปียกอยู่ ให้เค้าตากปีก และอึของเสียออกมาก่อน จะมีของเหลวไหลออกมาในกล่อง เค้าจะเกาะอยู่นิ่งๆ เพื่อตากปีกให้แห้ง ขั้นตอนนี้สำคัญมาก ถ้าไปจับโดนปีกเค้าตอนนี้ปีกจะหัก เสียหาย และทำให้เค้าบินไม่ได้ โอกาสเสียชีวิตสูงค่ะ หลังจากรอ 1-2 ชั่วโมงแล้วเปิดฝากล่องแล้วเอานิ้วแหย่ไปใกล้ๆ ตัวเค้าให้เค้าเกาะได้เลยค่ะ หลังจากนั้นก็ปล่อยเค้าออกไปตามธรรมชาติได้เลยค่ะ อย่าพยายามเลี้ยงนะคะ เพราะอาจตายได้ค่ะ</a:t>
            </a:r>
            <a:endParaRPr lang="en-US" sz="1200" dirty="0">
              <a:latin typeface="lookpeach" panose="02000503000000000000" pitchFamily="2" charset="-34"/>
              <a:cs typeface="lookpeach" panose="02000503000000000000" pitchFamily="2" charset="-34"/>
            </a:endParaRPr>
          </a:p>
        </p:txBody>
      </p:sp>
      <p:sp>
        <p:nvSpPr>
          <p:cNvPr id="26" name="TextBox 25">
            <a:extLst>
              <a:ext uri="{FF2B5EF4-FFF2-40B4-BE49-F238E27FC236}">
                <a16:creationId xmlns:a16="http://schemas.microsoft.com/office/drawing/2014/main" id="{0306B65E-7A59-402B-AB2E-8D8230C2FB7C}"/>
              </a:ext>
            </a:extLst>
          </p:cNvPr>
          <p:cNvSpPr txBox="1"/>
          <p:nvPr/>
        </p:nvSpPr>
        <p:spPr>
          <a:xfrm>
            <a:off x="3152045" y="2833340"/>
            <a:ext cx="2035449" cy="646331"/>
          </a:xfrm>
          <a:prstGeom prst="rect">
            <a:avLst/>
          </a:prstGeom>
          <a:noFill/>
        </p:spPr>
        <p:txBody>
          <a:bodyPr wrap="square" rtlCol="0">
            <a:spAutoFit/>
          </a:bodyPr>
          <a:lstStyle/>
          <a:p>
            <a:pPr algn="ctr"/>
            <a:r>
              <a:rPr lang="th-TH" u="sng" dirty="0">
                <a:latin typeface="lookpeach" panose="02000503000000000000" pitchFamily="2" charset="-34"/>
                <a:cs typeface="lookpeach" panose="02000503000000000000" pitchFamily="2" charset="-34"/>
              </a:rPr>
              <a:t>ผีเสื้อ </a:t>
            </a:r>
          </a:p>
          <a:p>
            <a:pPr algn="ctr"/>
            <a:r>
              <a:rPr lang="th-TH" u="sng" dirty="0">
                <a:latin typeface="lookpeach" panose="02000503000000000000" pitchFamily="2" charset="-34"/>
                <a:cs typeface="lookpeach" panose="02000503000000000000" pitchFamily="2" charset="-34"/>
              </a:rPr>
              <a:t>ระยะ 10 -15 วัน</a:t>
            </a:r>
            <a:r>
              <a:rPr lang="th-TH" u="sng" dirty="0"/>
              <a:t> </a:t>
            </a:r>
            <a:endParaRPr lang="en-US" u="sng" dirty="0"/>
          </a:p>
        </p:txBody>
      </p:sp>
      <p:sp>
        <p:nvSpPr>
          <p:cNvPr id="16" name="Arrow: Curved Down 15">
            <a:extLst>
              <a:ext uri="{FF2B5EF4-FFF2-40B4-BE49-F238E27FC236}">
                <a16:creationId xmlns:a16="http://schemas.microsoft.com/office/drawing/2014/main" id="{B2540135-83B9-402D-9AC5-04ED4E84C12C}"/>
              </a:ext>
            </a:extLst>
          </p:cNvPr>
          <p:cNvSpPr/>
          <p:nvPr/>
        </p:nvSpPr>
        <p:spPr>
          <a:xfrm>
            <a:off x="4521110" y="792317"/>
            <a:ext cx="1775012" cy="502839"/>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urved Left 26">
            <a:extLst>
              <a:ext uri="{FF2B5EF4-FFF2-40B4-BE49-F238E27FC236}">
                <a16:creationId xmlns:a16="http://schemas.microsoft.com/office/drawing/2014/main" id="{90263504-D4B0-4D19-B1CE-E77DBE95765D}"/>
              </a:ext>
            </a:extLst>
          </p:cNvPr>
          <p:cNvSpPr/>
          <p:nvPr/>
        </p:nvSpPr>
        <p:spPr>
          <a:xfrm>
            <a:off x="7440803" y="3017196"/>
            <a:ext cx="688322" cy="1828411"/>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Arrow: Curved Left 32">
            <a:extLst>
              <a:ext uri="{FF2B5EF4-FFF2-40B4-BE49-F238E27FC236}">
                <a16:creationId xmlns:a16="http://schemas.microsoft.com/office/drawing/2014/main" id="{27CC4466-DE84-4206-A934-6D4B9F9F86A3}"/>
              </a:ext>
            </a:extLst>
          </p:cNvPr>
          <p:cNvSpPr/>
          <p:nvPr/>
        </p:nvSpPr>
        <p:spPr>
          <a:xfrm flipH="1" flipV="1">
            <a:off x="360402" y="1268112"/>
            <a:ext cx="719175" cy="1828410"/>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86F3ED41-298B-454B-9722-7FE10F83B74A}"/>
              </a:ext>
            </a:extLst>
          </p:cNvPr>
          <p:cNvSpPr txBox="1"/>
          <p:nvPr/>
        </p:nvSpPr>
        <p:spPr>
          <a:xfrm>
            <a:off x="6195721" y="399305"/>
            <a:ext cx="3584157" cy="646331"/>
          </a:xfrm>
          <a:prstGeom prst="rect">
            <a:avLst/>
          </a:prstGeom>
          <a:noFill/>
        </p:spPr>
        <p:txBody>
          <a:bodyPr wrap="square">
            <a:spAutoFit/>
          </a:bodyPr>
          <a:lstStyle/>
          <a:p>
            <a:pPr algn="l"/>
            <a:r>
              <a:rPr lang="en-US" dirty="0">
                <a:latin typeface="lookpeach" panose="02000503000000000000" pitchFamily="2" charset="-34"/>
                <a:cs typeface="lookpeach" panose="02000503000000000000" pitchFamily="2" charset="-34"/>
              </a:rPr>
              <a:t>The Lime Butterfly </a:t>
            </a:r>
            <a:endParaRPr lang="th-TH" dirty="0">
              <a:latin typeface="lookpeach" panose="02000503000000000000" pitchFamily="2" charset="-34"/>
              <a:cs typeface="lookpeach" panose="02000503000000000000" pitchFamily="2" charset="-34"/>
            </a:endParaRPr>
          </a:p>
          <a:p>
            <a:r>
              <a:rPr lang="th-TH" dirty="0">
                <a:latin typeface="lookpeach" panose="02000503000000000000" pitchFamily="2" charset="-34"/>
                <a:cs typeface="lookpeach" panose="02000503000000000000" pitchFamily="2" charset="-34"/>
              </a:rPr>
              <a:t>(</a:t>
            </a:r>
            <a:r>
              <a:rPr lang="en-US" i="1" dirty="0" err="1">
                <a:latin typeface="lookpeach" panose="02000503000000000000" pitchFamily="2" charset="-34"/>
                <a:cs typeface="lookpeach" panose="02000503000000000000" pitchFamily="2" charset="-34"/>
              </a:rPr>
              <a:t>Papilio</a:t>
            </a:r>
            <a:r>
              <a:rPr lang="en-US" i="1" dirty="0">
                <a:latin typeface="lookpeach" panose="02000503000000000000" pitchFamily="2" charset="-34"/>
                <a:cs typeface="lookpeach" panose="02000503000000000000" pitchFamily="2" charset="-34"/>
              </a:rPr>
              <a:t> </a:t>
            </a:r>
            <a:r>
              <a:rPr lang="en-US" i="1" dirty="0" err="1">
                <a:latin typeface="lookpeach" panose="02000503000000000000" pitchFamily="2" charset="-34"/>
                <a:cs typeface="lookpeach" panose="02000503000000000000" pitchFamily="2" charset="-34"/>
              </a:rPr>
              <a:t>demoleus</a:t>
            </a:r>
            <a:r>
              <a:rPr lang="en-US" i="1" dirty="0">
                <a:latin typeface="lookpeach" panose="02000503000000000000" pitchFamily="2" charset="-34"/>
                <a:cs typeface="lookpeach" panose="02000503000000000000" pitchFamily="2" charset="-34"/>
              </a:rPr>
              <a:t> </a:t>
            </a:r>
            <a:r>
              <a:rPr lang="en-US" i="1" dirty="0" err="1">
                <a:latin typeface="lookpeach" panose="02000503000000000000" pitchFamily="2" charset="-34"/>
                <a:cs typeface="lookpeach" panose="02000503000000000000" pitchFamily="2" charset="-34"/>
              </a:rPr>
              <a:t>malayanus</a:t>
            </a:r>
            <a:r>
              <a:rPr lang="th-TH" dirty="0">
                <a:latin typeface="lookpeach" panose="02000503000000000000" pitchFamily="2" charset="-34"/>
                <a:cs typeface="lookpeach" panose="02000503000000000000" pitchFamily="2" charset="-34"/>
              </a:rPr>
              <a:t>)</a:t>
            </a:r>
            <a:endParaRPr lang="en-US" dirty="0">
              <a:latin typeface="lookpeach" panose="02000503000000000000" pitchFamily="2" charset="-34"/>
              <a:cs typeface="lookpeach" panose="02000503000000000000" pitchFamily="2" charset="-34"/>
            </a:endParaRPr>
          </a:p>
        </p:txBody>
      </p:sp>
      <p:sp>
        <p:nvSpPr>
          <p:cNvPr id="21" name="TextBox 20">
            <a:extLst>
              <a:ext uri="{FF2B5EF4-FFF2-40B4-BE49-F238E27FC236}">
                <a16:creationId xmlns:a16="http://schemas.microsoft.com/office/drawing/2014/main" id="{8C5227B6-CA1D-401E-9C72-531E8EB72265}"/>
              </a:ext>
            </a:extLst>
          </p:cNvPr>
          <p:cNvSpPr txBox="1"/>
          <p:nvPr/>
        </p:nvSpPr>
        <p:spPr>
          <a:xfrm>
            <a:off x="6756716" y="6419576"/>
            <a:ext cx="5349541" cy="338554"/>
          </a:xfrm>
          <a:prstGeom prst="rect">
            <a:avLst/>
          </a:prstGeom>
          <a:noFill/>
        </p:spPr>
        <p:txBody>
          <a:bodyPr wrap="none" rtlCol="0">
            <a:spAutoFit/>
          </a:bodyPr>
          <a:lstStyle/>
          <a:p>
            <a:r>
              <a:rPr lang="en-US" sz="1600" dirty="0">
                <a:solidFill>
                  <a:srgbClr val="FF66FF"/>
                </a:solidFill>
                <a:latin typeface="lookpeach" panose="02000503000000000000" pitchFamily="2" charset="-34"/>
                <a:cs typeface="lookpeach" panose="02000503000000000000" pitchFamily="2" charset="-34"/>
              </a:rPr>
              <a:t>FB: </a:t>
            </a:r>
            <a:r>
              <a:rPr lang="th-TH" sz="1600" dirty="0">
                <a:solidFill>
                  <a:srgbClr val="FF66FF"/>
                </a:solidFill>
                <a:latin typeface="lookpeach" panose="02000503000000000000" pitchFamily="2" charset="-34"/>
                <a:cs typeface="lookpeach" panose="02000503000000000000" pitchFamily="2" charset="-34"/>
              </a:rPr>
              <a:t>บ้านหนอนผีเสื้อ </a:t>
            </a:r>
            <a:r>
              <a:rPr lang="en-US" sz="1600" dirty="0">
                <a:solidFill>
                  <a:srgbClr val="FF66FF"/>
                </a:solidFill>
                <a:latin typeface="lookpeach" panose="02000503000000000000" pitchFamily="2" charset="-34"/>
                <a:cs typeface="lookpeach" panose="02000503000000000000" pitchFamily="2" charset="-34"/>
              </a:rPr>
              <a:t>@TheVeryHungryCaterpillarHouse</a:t>
            </a:r>
          </a:p>
        </p:txBody>
      </p:sp>
      <p:sp>
        <p:nvSpPr>
          <p:cNvPr id="24" name="TextBox 23">
            <a:extLst>
              <a:ext uri="{FF2B5EF4-FFF2-40B4-BE49-F238E27FC236}">
                <a16:creationId xmlns:a16="http://schemas.microsoft.com/office/drawing/2014/main" id="{A7910A30-D7FB-49F4-BA69-16DFE1E4014B}"/>
              </a:ext>
            </a:extLst>
          </p:cNvPr>
          <p:cNvSpPr txBox="1"/>
          <p:nvPr/>
        </p:nvSpPr>
        <p:spPr>
          <a:xfrm>
            <a:off x="3063519" y="1751827"/>
            <a:ext cx="2055759" cy="430887"/>
          </a:xfrm>
          <a:prstGeom prst="rect">
            <a:avLst/>
          </a:prstGeom>
          <a:noFill/>
        </p:spPr>
        <p:txBody>
          <a:bodyPr wrap="square">
            <a:spAutoFit/>
          </a:bodyPr>
          <a:lstStyle/>
          <a:p>
            <a:pPr algn="ctr"/>
            <a:r>
              <a:rPr lang="th-TH" sz="1100" dirty="0">
                <a:latin typeface="lookpeach" panose="02000503000000000000" pitchFamily="2" charset="-34"/>
                <a:cs typeface="lookpeach" panose="02000503000000000000" pitchFamily="2" charset="-34"/>
              </a:rPr>
              <a:t>เมื่อหนอนฝักออกจากไข่ จะกินเปลือกไข่เป็นอาหารมื้อแรก</a:t>
            </a:r>
          </a:p>
        </p:txBody>
      </p:sp>
      <p:pic>
        <p:nvPicPr>
          <p:cNvPr id="4" name="Picture 3">
            <a:extLst>
              <a:ext uri="{FF2B5EF4-FFF2-40B4-BE49-F238E27FC236}">
                <a16:creationId xmlns:a16="http://schemas.microsoft.com/office/drawing/2014/main" id="{6254A1A0-0DAC-4E0D-8EA8-609E1B040F5E}"/>
              </a:ext>
            </a:extLst>
          </p:cNvPr>
          <p:cNvPicPr>
            <a:picLocks noChangeAspect="1"/>
          </p:cNvPicPr>
          <p:nvPr/>
        </p:nvPicPr>
        <p:blipFill>
          <a:blip r:embed="rId5"/>
          <a:stretch>
            <a:fillRect/>
          </a:stretch>
        </p:blipFill>
        <p:spPr>
          <a:xfrm>
            <a:off x="69819" y="4527727"/>
            <a:ext cx="1570004" cy="1586444"/>
          </a:xfrm>
          <a:prstGeom prst="rect">
            <a:avLst/>
          </a:prstGeom>
        </p:spPr>
      </p:pic>
      <p:sp>
        <p:nvSpPr>
          <p:cNvPr id="30" name="Arrow: Curved Up 29">
            <a:extLst>
              <a:ext uri="{FF2B5EF4-FFF2-40B4-BE49-F238E27FC236}">
                <a16:creationId xmlns:a16="http://schemas.microsoft.com/office/drawing/2014/main" id="{4B06E40B-6E02-47DB-8F54-F9B28F34DC46}"/>
              </a:ext>
            </a:extLst>
          </p:cNvPr>
          <p:cNvSpPr/>
          <p:nvPr/>
        </p:nvSpPr>
        <p:spPr>
          <a:xfrm flipH="1">
            <a:off x="1605773" y="5534722"/>
            <a:ext cx="4386236" cy="780017"/>
          </a:xfrm>
          <a:prstGeom prst="curvedUp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CA616ACB-5455-4F6E-92FB-A01D21770B7B}"/>
              </a:ext>
            </a:extLst>
          </p:cNvPr>
          <p:cNvPicPr>
            <a:picLocks noChangeAspect="1"/>
          </p:cNvPicPr>
          <p:nvPr/>
        </p:nvPicPr>
        <p:blipFill>
          <a:blip r:embed="rId6"/>
          <a:stretch>
            <a:fillRect/>
          </a:stretch>
        </p:blipFill>
        <p:spPr>
          <a:xfrm>
            <a:off x="656345" y="3062331"/>
            <a:ext cx="2066269" cy="1340104"/>
          </a:xfrm>
          <a:prstGeom prst="rect">
            <a:avLst/>
          </a:prstGeom>
        </p:spPr>
      </p:pic>
      <p:sp>
        <p:nvSpPr>
          <p:cNvPr id="28" name="TextBox 27">
            <a:extLst>
              <a:ext uri="{FF2B5EF4-FFF2-40B4-BE49-F238E27FC236}">
                <a16:creationId xmlns:a16="http://schemas.microsoft.com/office/drawing/2014/main" id="{3BC5EEB9-DDBB-4CD3-8C78-C6A721780536}"/>
              </a:ext>
            </a:extLst>
          </p:cNvPr>
          <p:cNvSpPr txBox="1"/>
          <p:nvPr/>
        </p:nvSpPr>
        <p:spPr>
          <a:xfrm>
            <a:off x="191953" y="6034437"/>
            <a:ext cx="521297" cy="369332"/>
          </a:xfrm>
          <a:prstGeom prst="rect">
            <a:avLst/>
          </a:prstGeom>
          <a:noFill/>
        </p:spPr>
        <p:txBody>
          <a:bodyPr wrap="none" rtlCol="0">
            <a:spAutoFit/>
          </a:bodyPr>
          <a:lstStyle/>
          <a:p>
            <a:r>
              <a:rPr lang="th-TH" b="1" dirty="0">
                <a:solidFill>
                  <a:srgbClr val="FF0000"/>
                </a:solidFill>
                <a:latin typeface="FC Palette Color" pitchFamily="2" charset="-34"/>
                <a:cs typeface="FC Palette Color" pitchFamily="2" charset="-34"/>
              </a:rPr>
              <a:t>ตัวผู้</a:t>
            </a:r>
            <a:endParaRPr lang="en-US" b="1" dirty="0">
              <a:solidFill>
                <a:srgbClr val="FF0000"/>
              </a:solidFill>
              <a:latin typeface="FC Palette Color" pitchFamily="2" charset="-34"/>
              <a:cs typeface="FC Palette Color" pitchFamily="2" charset="-34"/>
            </a:endParaRPr>
          </a:p>
        </p:txBody>
      </p:sp>
      <p:sp>
        <p:nvSpPr>
          <p:cNvPr id="29" name="TextBox 28">
            <a:extLst>
              <a:ext uri="{FF2B5EF4-FFF2-40B4-BE49-F238E27FC236}">
                <a16:creationId xmlns:a16="http://schemas.microsoft.com/office/drawing/2014/main" id="{742722F2-DB18-49B7-BC96-2D1E66BEA071}"/>
              </a:ext>
            </a:extLst>
          </p:cNvPr>
          <p:cNvSpPr txBox="1"/>
          <p:nvPr/>
        </p:nvSpPr>
        <p:spPr>
          <a:xfrm>
            <a:off x="923730" y="5962893"/>
            <a:ext cx="712054" cy="369332"/>
          </a:xfrm>
          <a:prstGeom prst="rect">
            <a:avLst/>
          </a:prstGeom>
          <a:noFill/>
        </p:spPr>
        <p:txBody>
          <a:bodyPr wrap="none" rtlCol="0">
            <a:spAutoFit/>
          </a:bodyPr>
          <a:lstStyle/>
          <a:p>
            <a:r>
              <a:rPr lang="th-TH" b="1" dirty="0">
                <a:solidFill>
                  <a:srgbClr val="FF0000"/>
                </a:solidFill>
                <a:latin typeface="FC Palette Color" pitchFamily="2" charset="-34"/>
                <a:cs typeface="FC Palette Color" pitchFamily="2" charset="-34"/>
              </a:rPr>
              <a:t>ตัวเมีย</a:t>
            </a:r>
            <a:endParaRPr lang="en-US" b="1" dirty="0">
              <a:solidFill>
                <a:srgbClr val="FF0000"/>
              </a:solidFill>
              <a:latin typeface="FC Palette Color" pitchFamily="2" charset="-34"/>
              <a:cs typeface="FC Palette Color" pitchFamily="2" charset="-34"/>
            </a:endParaRPr>
          </a:p>
        </p:txBody>
      </p:sp>
      <p:sp>
        <p:nvSpPr>
          <p:cNvPr id="31" name="TextBox 30">
            <a:extLst>
              <a:ext uri="{FF2B5EF4-FFF2-40B4-BE49-F238E27FC236}">
                <a16:creationId xmlns:a16="http://schemas.microsoft.com/office/drawing/2014/main" id="{982D114F-308B-4300-8D62-BBC1BBDC7BE0}"/>
              </a:ext>
            </a:extLst>
          </p:cNvPr>
          <p:cNvSpPr txBox="1"/>
          <p:nvPr/>
        </p:nvSpPr>
        <p:spPr>
          <a:xfrm>
            <a:off x="-2004741" y="6383878"/>
            <a:ext cx="8699083" cy="461665"/>
          </a:xfrm>
          <a:prstGeom prst="rect">
            <a:avLst/>
          </a:prstGeom>
          <a:noFill/>
        </p:spPr>
        <p:txBody>
          <a:bodyPr wrap="square" rtlCol="0">
            <a:spAutoFit/>
          </a:bodyPr>
          <a:lstStyle/>
          <a:p>
            <a:pPr algn="r"/>
            <a:r>
              <a:rPr lang="th-TH" sz="1200" dirty="0">
                <a:solidFill>
                  <a:srgbClr val="FF66CC"/>
                </a:solidFill>
                <a:latin typeface="lookpeach" panose="02000503000000000000" pitchFamily="2" charset="-34"/>
                <a:cs typeface="lookpeach" panose="02000503000000000000" pitchFamily="2" charset="-34"/>
              </a:rPr>
              <a:t>ปล. สงสัยขั้นตอนไหนสอบถามได้ทาง </a:t>
            </a:r>
            <a:r>
              <a:rPr lang="en-US" sz="1200" dirty="0">
                <a:solidFill>
                  <a:srgbClr val="FF66CC"/>
                </a:solidFill>
                <a:latin typeface="lookpeach" panose="02000503000000000000" pitchFamily="2" charset="-34"/>
                <a:cs typeface="lookpeach" panose="02000503000000000000" pitchFamily="2" charset="-34"/>
              </a:rPr>
              <a:t>FB: </a:t>
            </a:r>
            <a:r>
              <a:rPr lang="th-TH" sz="1200" dirty="0">
                <a:solidFill>
                  <a:srgbClr val="FF66CC"/>
                </a:solidFill>
                <a:latin typeface="lookpeach" panose="02000503000000000000" pitchFamily="2" charset="-34"/>
                <a:cs typeface="lookpeach" panose="02000503000000000000" pitchFamily="2" charset="-34"/>
              </a:rPr>
              <a:t>บ้านหนอนผีเสื้อ </a:t>
            </a:r>
            <a:r>
              <a:rPr lang="en-US" sz="1200" dirty="0">
                <a:solidFill>
                  <a:srgbClr val="FF66CC"/>
                </a:solidFill>
                <a:latin typeface="lookpeach" panose="02000503000000000000" pitchFamily="2" charset="-34"/>
                <a:cs typeface="lookpeach" panose="02000503000000000000" pitchFamily="2" charset="-34"/>
              </a:rPr>
              <a:t>@TheVeryHungryCaterpillarHouse </a:t>
            </a:r>
          </a:p>
          <a:p>
            <a:pPr algn="r"/>
            <a:r>
              <a:rPr lang="th-TH" sz="1200" dirty="0">
                <a:solidFill>
                  <a:srgbClr val="FF66CC"/>
                </a:solidFill>
                <a:latin typeface="lookpeach" panose="02000503000000000000" pitchFamily="2" charset="-34"/>
                <a:cs typeface="lookpeach" panose="02000503000000000000" pitchFamily="2" charset="-34"/>
              </a:rPr>
              <a:t> ขอให้สนุกกับการเลี้ยงนะคะ ขอบคุณลูกค้าทุกท่านมากๆ ค่ะ </a:t>
            </a:r>
            <a:endParaRPr lang="en-US" sz="1200" dirty="0">
              <a:solidFill>
                <a:srgbClr val="FF66CC"/>
              </a:solidFill>
              <a:latin typeface="lookpeach" panose="02000503000000000000" pitchFamily="2" charset="-34"/>
              <a:cs typeface="lookpeach" panose="02000503000000000000" pitchFamily="2" charset="-34"/>
            </a:endParaRPr>
          </a:p>
        </p:txBody>
      </p:sp>
      <p:sp>
        <p:nvSpPr>
          <p:cNvPr id="3" name="TextBox 2">
            <a:extLst>
              <a:ext uri="{FF2B5EF4-FFF2-40B4-BE49-F238E27FC236}">
                <a16:creationId xmlns:a16="http://schemas.microsoft.com/office/drawing/2014/main" id="{4F447172-C470-487D-B5D5-794447A9AC7F}"/>
              </a:ext>
            </a:extLst>
          </p:cNvPr>
          <p:cNvSpPr txBox="1"/>
          <p:nvPr/>
        </p:nvSpPr>
        <p:spPr>
          <a:xfrm>
            <a:off x="8379097" y="399305"/>
            <a:ext cx="3384260" cy="338554"/>
          </a:xfrm>
          <a:prstGeom prst="rect">
            <a:avLst/>
          </a:prstGeom>
          <a:noFill/>
        </p:spPr>
        <p:txBody>
          <a:bodyPr wrap="none" rtlCol="0">
            <a:spAutoFit/>
          </a:bodyPr>
          <a:lstStyle/>
          <a:p>
            <a:r>
              <a:rPr lang="th-TH" sz="1600" dirty="0">
                <a:latin typeface="lookpeach" panose="02000503000000000000" pitchFamily="2" charset="-34"/>
                <a:cs typeface="lookpeach" panose="02000503000000000000" pitchFamily="2" charset="-34"/>
              </a:rPr>
              <a:t>พืชอาหาร</a:t>
            </a:r>
            <a:r>
              <a:rPr lang="en-US" sz="1600" dirty="0">
                <a:latin typeface="lookpeach" panose="02000503000000000000" pitchFamily="2" charset="-34"/>
                <a:cs typeface="lookpeach" panose="02000503000000000000" pitchFamily="2" charset="-34"/>
              </a:rPr>
              <a:t>: </a:t>
            </a:r>
            <a:r>
              <a:rPr lang="th-TH" sz="1600" dirty="0">
                <a:latin typeface="lookpeach" panose="02000503000000000000" pitchFamily="2" charset="-34"/>
                <a:cs typeface="lookpeach" panose="02000503000000000000" pitchFamily="2" charset="-34"/>
              </a:rPr>
              <a:t>ใบมะนาว,มะกรูด,ส้มจี๊ด</a:t>
            </a:r>
            <a:endParaRPr lang="en-US" sz="1600" dirty="0">
              <a:latin typeface="lookpeach" panose="02000503000000000000" pitchFamily="2" charset="-34"/>
              <a:cs typeface="lookpeach" panose="02000503000000000000" pitchFamily="2" charset="-34"/>
            </a:endParaRPr>
          </a:p>
        </p:txBody>
      </p:sp>
    </p:spTree>
    <p:extLst>
      <p:ext uri="{BB962C8B-B14F-4D97-AF65-F5344CB8AC3E}">
        <p14:creationId xmlns:p14="http://schemas.microsoft.com/office/powerpoint/2010/main" val="507274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3B163-0E8A-47E4-89A2-9E57D98F431D}"/>
              </a:ext>
            </a:extLst>
          </p:cNvPr>
          <p:cNvSpPr>
            <a:spLocks noGrp="1"/>
          </p:cNvSpPr>
          <p:nvPr>
            <p:ph type="ctrTitle"/>
          </p:nvPr>
        </p:nvSpPr>
        <p:spPr>
          <a:xfrm>
            <a:off x="-1480036" y="52100"/>
            <a:ext cx="11595586" cy="1147056"/>
          </a:xfrm>
        </p:spPr>
        <p:txBody>
          <a:bodyPr>
            <a:noAutofit/>
          </a:bodyPr>
          <a:lstStyle/>
          <a:p>
            <a:r>
              <a:rPr lang="en-US" sz="3200" b="1" u="sng" dirty="0">
                <a:latin typeface="lookpeach" panose="02000503000000000000" pitchFamily="2" charset="-34"/>
                <a:cs typeface="lookpeach" panose="02000503000000000000" pitchFamily="2" charset="-34"/>
              </a:rPr>
              <a:t>Life Cycle of The Lime Butterfly </a:t>
            </a:r>
            <a:r>
              <a:rPr lang="th-TH" sz="1000" dirty="0">
                <a:latin typeface="lookpeach" panose="02000503000000000000" pitchFamily="2" charset="-34"/>
                <a:cs typeface="lookpeach" panose="02000503000000000000" pitchFamily="2" charset="-34"/>
              </a:rPr>
              <a:t>(</a:t>
            </a:r>
            <a:r>
              <a:rPr lang="en-US" sz="1000" i="1" dirty="0" err="1">
                <a:latin typeface="lookpeach" panose="02000503000000000000" pitchFamily="2" charset="-34"/>
                <a:cs typeface="lookpeach" panose="02000503000000000000" pitchFamily="2" charset="-34"/>
              </a:rPr>
              <a:t>Papilio</a:t>
            </a:r>
            <a:r>
              <a:rPr lang="en-US" sz="1000" i="1" dirty="0">
                <a:latin typeface="lookpeach" panose="02000503000000000000" pitchFamily="2" charset="-34"/>
                <a:cs typeface="lookpeach" panose="02000503000000000000" pitchFamily="2" charset="-34"/>
              </a:rPr>
              <a:t> </a:t>
            </a:r>
            <a:r>
              <a:rPr lang="en-US" sz="1000" i="1" dirty="0" err="1">
                <a:latin typeface="lookpeach" panose="02000503000000000000" pitchFamily="2" charset="-34"/>
                <a:cs typeface="lookpeach" panose="02000503000000000000" pitchFamily="2" charset="-34"/>
              </a:rPr>
              <a:t>demoleus</a:t>
            </a:r>
            <a:r>
              <a:rPr lang="en-US" sz="1000" i="1" dirty="0">
                <a:latin typeface="lookpeach" panose="02000503000000000000" pitchFamily="2" charset="-34"/>
                <a:cs typeface="lookpeach" panose="02000503000000000000" pitchFamily="2" charset="-34"/>
              </a:rPr>
              <a:t> </a:t>
            </a:r>
            <a:r>
              <a:rPr lang="en-US" sz="1000" i="1" dirty="0" err="1">
                <a:latin typeface="lookpeach" panose="02000503000000000000" pitchFamily="2" charset="-34"/>
                <a:cs typeface="lookpeach" panose="02000503000000000000" pitchFamily="2" charset="-34"/>
              </a:rPr>
              <a:t>malayanus</a:t>
            </a:r>
            <a:r>
              <a:rPr lang="th-TH" sz="1000" dirty="0">
                <a:latin typeface="lookpeach" panose="02000503000000000000" pitchFamily="2" charset="-34"/>
                <a:cs typeface="lookpeach" panose="02000503000000000000" pitchFamily="2" charset="-34"/>
              </a:rPr>
              <a:t>)</a:t>
            </a:r>
            <a:br>
              <a:rPr lang="en-US" sz="1000" dirty="0">
                <a:latin typeface="lookpeach" panose="02000503000000000000" pitchFamily="2" charset="-34"/>
                <a:cs typeface="lookpeach" panose="02000503000000000000" pitchFamily="2" charset="-34"/>
              </a:rPr>
            </a:br>
            <a:endParaRPr lang="en-US" sz="3200" b="1" u="sng" dirty="0">
              <a:latin typeface="lookpeach" panose="02000503000000000000" pitchFamily="2" charset="-34"/>
              <a:cs typeface="lookpeach" panose="02000503000000000000" pitchFamily="2" charset="-34"/>
            </a:endParaRPr>
          </a:p>
        </p:txBody>
      </p:sp>
      <p:pic>
        <p:nvPicPr>
          <p:cNvPr id="1026" name="Picture 2" descr="หนอนชอนใบส้ม+ผี้เสื้อกลางคืน+วิธีกำจัดหนอนชอนใบ - สวนเกษตรผสมผสาน  ให้คำปรึกษาการทำเกษตรปลอดสารพิษ เกษตรอินทรีย์ : Inspired by LnwShop.com">
            <a:extLst>
              <a:ext uri="{FF2B5EF4-FFF2-40B4-BE49-F238E27FC236}">
                <a16:creationId xmlns:a16="http://schemas.microsoft.com/office/drawing/2014/main" id="{4974E7AA-3C0A-44AB-A27D-8F13A3A8F4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8186" y="1216627"/>
            <a:ext cx="1478056" cy="13401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D2349BC-2AB5-4A1E-A64B-ED39E374AAA6}"/>
              </a:ext>
            </a:extLst>
          </p:cNvPr>
          <p:cNvSpPr txBox="1"/>
          <p:nvPr/>
        </p:nvSpPr>
        <p:spPr>
          <a:xfrm>
            <a:off x="3273506" y="1256497"/>
            <a:ext cx="1775012"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Egg </a:t>
            </a:r>
            <a:r>
              <a:rPr lang="en-US" u="sng" dirty="0" err="1">
                <a:latin typeface="lookpeach" panose="02000503000000000000" pitchFamily="2" charset="-34"/>
                <a:cs typeface="lookpeach" panose="02000503000000000000" pitchFamily="2" charset="-34"/>
              </a:rPr>
              <a:t>stgae</a:t>
            </a:r>
            <a:r>
              <a:rPr lang="th-TH" u="sng" dirty="0">
                <a:latin typeface="lookpeach" panose="02000503000000000000" pitchFamily="2" charset="-34"/>
                <a:cs typeface="lookpeach" panose="02000503000000000000" pitchFamily="2" charset="-34"/>
              </a:rPr>
              <a:t> </a:t>
            </a:r>
          </a:p>
          <a:p>
            <a:pPr algn="ctr"/>
            <a:r>
              <a:rPr lang="th-TH" u="sng" dirty="0">
                <a:latin typeface="lookpeach" panose="02000503000000000000" pitchFamily="2" charset="-34"/>
                <a:cs typeface="lookpeach" panose="02000503000000000000" pitchFamily="2" charset="-34"/>
              </a:rPr>
              <a:t>3-</a:t>
            </a:r>
            <a:r>
              <a:rPr lang="en-US" u="sng" dirty="0">
                <a:latin typeface="lookpeach" panose="02000503000000000000" pitchFamily="2" charset="-34"/>
                <a:cs typeface="lookpeach" panose="02000503000000000000" pitchFamily="2" charset="-34"/>
              </a:rPr>
              <a:t>5</a:t>
            </a:r>
            <a:r>
              <a:rPr lang="th-TH" u="sng" dirty="0">
                <a:latin typeface="lookpeach" panose="02000503000000000000" pitchFamily="2" charset="-34"/>
                <a:cs typeface="lookpeach" panose="02000503000000000000" pitchFamily="2" charset="-34"/>
              </a:rPr>
              <a:t> </a:t>
            </a:r>
            <a:r>
              <a:rPr lang="en-US" u="sng" dirty="0">
                <a:latin typeface="lookpeach" panose="02000503000000000000" pitchFamily="2" charset="-34"/>
                <a:cs typeface="lookpeach" panose="02000503000000000000" pitchFamily="2" charset="-34"/>
              </a:rPr>
              <a:t>days</a:t>
            </a:r>
            <a:r>
              <a:rPr lang="th-TH" u="sng" dirty="0"/>
              <a:t> </a:t>
            </a:r>
            <a:endParaRPr lang="en-US" u="sng" dirty="0"/>
          </a:p>
        </p:txBody>
      </p:sp>
      <p:pic>
        <p:nvPicPr>
          <p:cNvPr id="10" name="Picture 9">
            <a:extLst>
              <a:ext uri="{FF2B5EF4-FFF2-40B4-BE49-F238E27FC236}">
                <a16:creationId xmlns:a16="http://schemas.microsoft.com/office/drawing/2014/main" id="{EF1E67CF-4EE5-4D79-9DA7-094CE23D0635}"/>
              </a:ext>
            </a:extLst>
          </p:cNvPr>
          <p:cNvPicPr>
            <a:picLocks noChangeAspect="1"/>
          </p:cNvPicPr>
          <p:nvPr/>
        </p:nvPicPr>
        <p:blipFill>
          <a:blip r:embed="rId3"/>
          <a:stretch>
            <a:fillRect/>
          </a:stretch>
        </p:blipFill>
        <p:spPr>
          <a:xfrm rot="5400000">
            <a:off x="6252415" y="1025631"/>
            <a:ext cx="2013487" cy="2437610"/>
          </a:xfrm>
          <a:prstGeom prst="rect">
            <a:avLst/>
          </a:prstGeom>
        </p:spPr>
      </p:pic>
      <p:sp>
        <p:nvSpPr>
          <p:cNvPr id="18" name="TextBox 17">
            <a:extLst>
              <a:ext uri="{FF2B5EF4-FFF2-40B4-BE49-F238E27FC236}">
                <a16:creationId xmlns:a16="http://schemas.microsoft.com/office/drawing/2014/main" id="{5EB4CCC4-EFAE-46B5-92F9-F49A44FDC328}"/>
              </a:ext>
            </a:extLst>
          </p:cNvPr>
          <p:cNvSpPr txBox="1"/>
          <p:nvPr/>
        </p:nvSpPr>
        <p:spPr>
          <a:xfrm>
            <a:off x="9257244" y="1040363"/>
            <a:ext cx="2092138"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Caterpillar stage</a:t>
            </a:r>
            <a:endParaRPr lang="th-TH" u="sng" dirty="0">
              <a:latin typeface="lookpeach" panose="02000503000000000000" pitchFamily="2" charset="-34"/>
              <a:cs typeface="lookpeach" panose="02000503000000000000" pitchFamily="2" charset="-34"/>
            </a:endParaRPr>
          </a:p>
          <a:p>
            <a:pPr algn="ctr"/>
            <a:r>
              <a:rPr lang="th-TH" u="sng" dirty="0">
                <a:latin typeface="lookpeach" panose="02000503000000000000" pitchFamily="2" charset="-34"/>
                <a:cs typeface="lookpeach" panose="02000503000000000000" pitchFamily="2" charset="-34"/>
              </a:rPr>
              <a:t>16-21 </a:t>
            </a:r>
            <a:r>
              <a:rPr lang="en-US" u="sng" dirty="0">
                <a:latin typeface="lookpeach" panose="02000503000000000000" pitchFamily="2" charset="-34"/>
                <a:cs typeface="lookpeach" panose="02000503000000000000" pitchFamily="2" charset="-34"/>
              </a:rPr>
              <a:t>days</a:t>
            </a:r>
            <a:r>
              <a:rPr lang="th-TH" u="sng" dirty="0"/>
              <a:t> </a:t>
            </a:r>
            <a:endParaRPr lang="en-US" u="sng" dirty="0"/>
          </a:p>
        </p:txBody>
      </p:sp>
      <p:sp>
        <p:nvSpPr>
          <p:cNvPr id="20" name="TextBox 19">
            <a:extLst>
              <a:ext uri="{FF2B5EF4-FFF2-40B4-BE49-F238E27FC236}">
                <a16:creationId xmlns:a16="http://schemas.microsoft.com/office/drawing/2014/main" id="{322A14D3-BC49-47DE-B101-81E87E4AF780}"/>
              </a:ext>
            </a:extLst>
          </p:cNvPr>
          <p:cNvSpPr txBox="1"/>
          <p:nvPr/>
        </p:nvSpPr>
        <p:spPr>
          <a:xfrm>
            <a:off x="8450186" y="1643645"/>
            <a:ext cx="3706255" cy="2308324"/>
          </a:xfrm>
          <a:prstGeom prst="rect">
            <a:avLst/>
          </a:prstGeom>
          <a:noFill/>
        </p:spPr>
        <p:txBody>
          <a:bodyPr wrap="square" rtlCol="0">
            <a:spAutoFit/>
          </a:bodyPr>
          <a:lstStyle/>
          <a:p>
            <a:pPr algn="ctr"/>
            <a:r>
              <a:rPr lang="en-US" sz="1200" dirty="0">
                <a:solidFill>
                  <a:srgbClr val="0070C0"/>
                </a:solidFill>
                <a:latin typeface="lookpeach" panose="02000503000000000000" pitchFamily="2" charset="-34"/>
                <a:cs typeface="lookpeach" panose="02000503000000000000" pitchFamily="2" charset="-34"/>
              </a:rPr>
              <a:t>First stage, caterpillars are black/brown, they will be molting their skins for 4-5 times and grow bigger. The last stage, they are slightly yellow/green. During caterpillar stage keep feeding them by putting new leaves in the box and empty their stool. Do not left their stool in the box more than 2-3 days because there will be germ and caterpillars will be infected. Last stage, caterpillars will be around 4.6cm long, become motionless and cease feeding. They will attach themselves to branch with 2 string web.  </a:t>
            </a:r>
          </a:p>
          <a:p>
            <a:pPr algn="ctr"/>
            <a:endParaRPr lang="en-US" sz="1200" dirty="0">
              <a:solidFill>
                <a:srgbClr val="0070C0"/>
              </a:solidFill>
              <a:latin typeface="lookpeach" panose="02000503000000000000" pitchFamily="2" charset="-34"/>
              <a:cs typeface="lookpeach" panose="02000503000000000000" pitchFamily="2" charset="-34"/>
            </a:endParaRPr>
          </a:p>
        </p:txBody>
      </p:sp>
      <p:pic>
        <p:nvPicPr>
          <p:cNvPr id="14" name="Picture 13">
            <a:extLst>
              <a:ext uri="{FF2B5EF4-FFF2-40B4-BE49-F238E27FC236}">
                <a16:creationId xmlns:a16="http://schemas.microsoft.com/office/drawing/2014/main" id="{ECC005C2-38A8-4CAD-8853-7280674CF8E8}"/>
              </a:ext>
            </a:extLst>
          </p:cNvPr>
          <p:cNvPicPr>
            <a:picLocks noChangeAspect="1"/>
          </p:cNvPicPr>
          <p:nvPr/>
        </p:nvPicPr>
        <p:blipFill>
          <a:blip r:embed="rId4"/>
          <a:stretch>
            <a:fillRect/>
          </a:stretch>
        </p:blipFill>
        <p:spPr>
          <a:xfrm>
            <a:off x="5236398" y="4865684"/>
            <a:ext cx="1840571" cy="1538701"/>
          </a:xfrm>
          <a:prstGeom prst="rect">
            <a:avLst/>
          </a:prstGeom>
        </p:spPr>
      </p:pic>
      <p:sp>
        <p:nvSpPr>
          <p:cNvPr id="22" name="TextBox 21">
            <a:extLst>
              <a:ext uri="{FF2B5EF4-FFF2-40B4-BE49-F238E27FC236}">
                <a16:creationId xmlns:a16="http://schemas.microsoft.com/office/drawing/2014/main" id="{B21742CD-D715-44E9-A58B-0565CAD4D564}"/>
              </a:ext>
            </a:extLst>
          </p:cNvPr>
          <p:cNvSpPr txBox="1"/>
          <p:nvPr/>
        </p:nvSpPr>
        <p:spPr>
          <a:xfrm>
            <a:off x="8613208" y="4219353"/>
            <a:ext cx="3468781"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Chrysalis (Pupa/Cocoon) stage </a:t>
            </a:r>
            <a:endParaRPr lang="th-TH" u="sng" dirty="0">
              <a:latin typeface="lookpeach" panose="02000503000000000000" pitchFamily="2" charset="-34"/>
              <a:cs typeface="lookpeach" panose="02000503000000000000" pitchFamily="2" charset="-34"/>
            </a:endParaRPr>
          </a:p>
          <a:p>
            <a:pPr algn="ctr"/>
            <a:r>
              <a:rPr lang="th-TH" u="sng" dirty="0">
                <a:latin typeface="lookpeach" panose="02000503000000000000" pitchFamily="2" charset="-34"/>
                <a:cs typeface="lookpeach" panose="02000503000000000000" pitchFamily="2" charset="-34"/>
              </a:rPr>
              <a:t>9-11 </a:t>
            </a:r>
            <a:r>
              <a:rPr lang="en-US" u="sng" dirty="0" err="1">
                <a:latin typeface="lookpeach" panose="02000503000000000000" pitchFamily="2" charset="-34"/>
                <a:cs typeface="lookpeach" panose="02000503000000000000" pitchFamily="2" charset="-34"/>
              </a:rPr>
              <a:t>dayas</a:t>
            </a:r>
            <a:endParaRPr lang="en-US" u="sng" dirty="0"/>
          </a:p>
        </p:txBody>
      </p:sp>
      <p:sp>
        <p:nvSpPr>
          <p:cNvPr id="23" name="TextBox 22">
            <a:extLst>
              <a:ext uri="{FF2B5EF4-FFF2-40B4-BE49-F238E27FC236}">
                <a16:creationId xmlns:a16="http://schemas.microsoft.com/office/drawing/2014/main" id="{09D64E30-68AC-4A68-92DC-59F70B2120E7}"/>
              </a:ext>
            </a:extLst>
          </p:cNvPr>
          <p:cNvSpPr txBox="1"/>
          <p:nvPr/>
        </p:nvSpPr>
        <p:spPr>
          <a:xfrm>
            <a:off x="8758730" y="4929744"/>
            <a:ext cx="3468782" cy="1600438"/>
          </a:xfrm>
          <a:prstGeom prst="rect">
            <a:avLst/>
          </a:prstGeom>
          <a:noFill/>
        </p:spPr>
        <p:txBody>
          <a:bodyPr wrap="square" rtlCol="0">
            <a:spAutoFit/>
          </a:bodyPr>
          <a:lstStyle/>
          <a:p>
            <a:pPr algn="ctr"/>
            <a:r>
              <a:rPr lang="en-US" sz="1400" dirty="0">
                <a:solidFill>
                  <a:srgbClr val="0070C0"/>
                </a:solidFill>
                <a:latin typeface="lookpeach" panose="02000503000000000000" pitchFamily="2" charset="-34"/>
                <a:cs typeface="lookpeach" panose="02000503000000000000" pitchFamily="2" charset="-34"/>
              </a:rPr>
              <a:t>Pupas are slightly brown to green and stop eating. At this moment, clear all food plant and stool left in the box. Put the net in</a:t>
            </a:r>
            <a:r>
              <a:rPr lang="th-TH" sz="1400" dirty="0">
                <a:solidFill>
                  <a:srgbClr val="0070C0"/>
                </a:solidFill>
                <a:latin typeface="lookpeach" panose="02000503000000000000" pitchFamily="2" charset="-34"/>
                <a:cs typeface="lookpeach" panose="02000503000000000000" pitchFamily="2" charset="-34"/>
              </a:rPr>
              <a:t> </a:t>
            </a:r>
            <a:r>
              <a:rPr lang="en-US" sz="1400" dirty="0">
                <a:solidFill>
                  <a:srgbClr val="0070C0"/>
                </a:solidFill>
                <a:latin typeface="lookpeach" panose="02000503000000000000" pitchFamily="2" charset="-34"/>
                <a:cs typeface="lookpeach" panose="02000503000000000000" pitchFamily="2" charset="-34"/>
              </a:rPr>
              <a:t>diagonal of the box to increase space for butterflies. Be patient and wait for them to turn into butterflies.</a:t>
            </a:r>
          </a:p>
        </p:txBody>
      </p:sp>
      <p:sp>
        <p:nvSpPr>
          <p:cNvPr id="16" name="Arrow: Curved Down 15">
            <a:extLst>
              <a:ext uri="{FF2B5EF4-FFF2-40B4-BE49-F238E27FC236}">
                <a16:creationId xmlns:a16="http://schemas.microsoft.com/office/drawing/2014/main" id="{B2540135-83B9-402D-9AC5-04ED4E84C12C}"/>
              </a:ext>
            </a:extLst>
          </p:cNvPr>
          <p:cNvSpPr/>
          <p:nvPr/>
        </p:nvSpPr>
        <p:spPr>
          <a:xfrm>
            <a:off x="4763207" y="996190"/>
            <a:ext cx="1775012" cy="502839"/>
          </a:xfrm>
          <a:prstGeom prst="curvedDown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Arrow: Curved Left 32">
            <a:extLst>
              <a:ext uri="{FF2B5EF4-FFF2-40B4-BE49-F238E27FC236}">
                <a16:creationId xmlns:a16="http://schemas.microsoft.com/office/drawing/2014/main" id="{27CC4466-DE84-4206-A934-6D4B9F9F86A3}"/>
              </a:ext>
            </a:extLst>
          </p:cNvPr>
          <p:cNvSpPr/>
          <p:nvPr/>
        </p:nvSpPr>
        <p:spPr>
          <a:xfrm flipH="1" flipV="1">
            <a:off x="156704" y="1792433"/>
            <a:ext cx="722749" cy="1528596"/>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A7910A30-D7FB-49F4-BA69-16DFE1E4014B}"/>
              </a:ext>
            </a:extLst>
          </p:cNvPr>
          <p:cNvSpPr txBox="1"/>
          <p:nvPr/>
        </p:nvSpPr>
        <p:spPr>
          <a:xfrm>
            <a:off x="3529175" y="1810832"/>
            <a:ext cx="2302519" cy="954107"/>
          </a:xfrm>
          <a:prstGeom prst="rect">
            <a:avLst/>
          </a:prstGeom>
          <a:noFill/>
        </p:spPr>
        <p:txBody>
          <a:bodyPr wrap="square">
            <a:spAutoFit/>
          </a:bodyPr>
          <a:lstStyle/>
          <a:p>
            <a:pPr algn="ctr"/>
            <a:r>
              <a:rPr lang="en-US" sz="1400" dirty="0">
                <a:solidFill>
                  <a:srgbClr val="0070C0"/>
                </a:solidFill>
                <a:latin typeface="lookpeach" panose="02000503000000000000" pitchFamily="2" charset="-34"/>
                <a:cs typeface="lookpeach" panose="02000503000000000000" pitchFamily="2" charset="-34"/>
              </a:rPr>
              <a:t>Female butterflies lay eggs on their host plant. </a:t>
            </a:r>
            <a:r>
              <a:rPr lang="en-US" sz="1400" b="0" i="0" dirty="0">
                <a:solidFill>
                  <a:srgbClr val="0070C0"/>
                </a:solidFill>
                <a:effectLst/>
                <a:latin typeface="lookpeach" panose="02000503000000000000" pitchFamily="2" charset="-34"/>
                <a:cs typeface="lookpeach" panose="02000503000000000000" pitchFamily="2" charset="-34"/>
              </a:rPr>
              <a:t>When hatched, larva eating its own eggshell</a:t>
            </a:r>
            <a:endParaRPr lang="en-US" sz="1400" dirty="0">
              <a:solidFill>
                <a:srgbClr val="0070C0"/>
              </a:solidFill>
              <a:latin typeface="lookpeach" panose="02000503000000000000" pitchFamily="2" charset="-34"/>
              <a:cs typeface="lookpeach" panose="02000503000000000000" pitchFamily="2" charset="-34"/>
            </a:endParaRPr>
          </a:p>
        </p:txBody>
      </p:sp>
      <p:pic>
        <p:nvPicPr>
          <p:cNvPr id="4" name="Picture 3">
            <a:extLst>
              <a:ext uri="{FF2B5EF4-FFF2-40B4-BE49-F238E27FC236}">
                <a16:creationId xmlns:a16="http://schemas.microsoft.com/office/drawing/2014/main" id="{6254A1A0-0DAC-4E0D-8EA8-609E1B040F5E}"/>
              </a:ext>
            </a:extLst>
          </p:cNvPr>
          <p:cNvPicPr>
            <a:picLocks noChangeAspect="1"/>
          </p:cNvPicPr>
          <p:nvPr/>
        </p:nvPicPr>
        <p:blipFill>
          <a:blip r:embed="rId5"/>
          <a:stretch>
            <a:fillRect/>
          </a:stretch>
        </p:blipFill>
        <p:spPr>
          <a:xfrm>
            <a:off x="202036" y="5108199"/>
            <a:ext cx="1570004" cy="1586444"/>
          </a:xfrm>
          <a:prstGeom prst="rect">
            <a:avLst/>
          </a:prstGeom>
        </p:spPr>
      </p:pic>
      <p:sp>
        <p:nvSpPr>
          <p:cNvPr id="30" name="Arrow: Curved Up 29">
            <a:extLst>
              <a:ext uri="{FF2B5EF4-FFF2-40B4-BE49-F238E27FC236}">
                <a16:creationId xmlns:a16="http://schemas.microsoft.com/office/drawing/2014/main" id="{4B06E40B-6E02-47DB-8F54-F9B28F34DC46}"/>
              </a:ext>
            </a:extLst>
          </p:cNvPr>
          <p:cNvSpPr/>
          <p:nvPr/>
        </p:nvSpPr>
        <p:spPr>
          <a:xfrm flipH="1">
            <a:off x="1786951" y="5977316"/>
            <a:ext cx="4386236" cy="780017"/>
          </a:xfrm>
          <a:prstGeom prst="curvedUp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Picture 6">
            <a:extLst>
              <a:ext uri="{FF2B5EF4-FFF2-40B4-BE49-F238E27FC236}">
                <a16:creationId xmlns:a16="http://schemas.microsoft.com/office/drawing/2014/main" id="{CA616ACB-5455-4F6E-92FB-A01D21770B7B}"/>
              </a:ext>
            </a:extLst>
          </p:cNvPr>
          <p:cNvPicPr>
            <a:picLocks noChangeAspect="1"/>
          </p:cNvPicPr>
          <p:nvPr/>
        </p:nvPicPr>
        <p:blipFill>
          <a:blip r:embed="rId6"/>
          <a:stretch>
            <a:fillRect/>
          </a:stretch>
        </p:blipFill>
        <p:spPr>
          <a:xfrm>
            <a:off x="46442" y="3393826"/>
            <a:ext cx="2066269" cy="1340104"/>
          </a:xfrm>
          <a:prstGeom prst="rect">
            <a:avLst/>
          </a:prstGeom>
        </p:spPr>
      </p:pic>
      <p:sp>
        <p:nvSpPr>
          <p:cNvPr id="31" name="TextBox 30">
            <a:extLst>
              <a:ext uri="{FF2B5EF4-FFF2-40B4-BE49-F238E27FC236}">
                <a16:creationId xmlns:a16="http://schemas.microsoft.com/office/drawing/2014/main" id="{982D114F-308B-4300-8D62-BBC1BBDC7BE0}"/>
              </a:ext>
            </a:extLst>
          </p:cNvPr>
          <p:cNvSpPr txBox="1"/>
          <p:nvPr/>
        </p:nvSpPr>
        <p:spPr>
          <a:xfrm>
            <a:off x="2767920" y="6404385"/>
            <a:ext cx="9388521" cy="461665"/>
          </a:xfrm>
          <a:prstGeom prst="rect">
            <a:avLst/>
          </a:prstGeom>
          <a:noFill/>
        </p:spPr>
        <p:txBody>
          <a:bodyPr wrap="square" rtlCol="0">
            <a:spAutoFit/>
          </a:bodyPr>
          <a:lstStyle/>
          <a:p>
            <a:pPr algn="r"/>
            <a:r>
              <a:rPr lang="en-US" sz="1200" dirty="0">
                <a:solidFill>
                  <a:srgbClr val="FF66CC"/>
                </a:solidFill>
                <a:latin typeface="lookpeach" panose="02000503000000000000" pitchFamily="2" charset="-34"/>
                <a:cs typeface="lookpeach" panose="02000503000000000000" pitchFamily="2" charset="-34"/>
              </a:rPr>
              <a:t>PS</a:t>
            </a:r>
            <a:r>
              <a:rPr lang="th-TH" sz="1200" dirty="0">
                <a:solidFill>
                  <a:srgbClr val="FF66CC"/>
                </a:solidFill>
                <a:latin typeface="lookpeach" panose="02000503000000000000" pitchFamily="2" charset="-34"/>
                <a:cs typeface="lookpeach" panose="02000503000000000000" pitchFamily="2" charset="-34"/>
              </a:rPr>
              <a:t>. </a:t>
            </a:r>
            <a:r>
              <a:rPr lang="en-US" sz="1200" dirty="0">
                <a:solidFill>
                  <a:srgbClr val="FF66CC"/>
                </a:solidFill>
                <a:latin typeface="lookpeach" panose="02000503000000000000" pitchFamily="2" charset="-34"/>
                <a:cs typeface="lookpeach" panose="02000503000000000000" pitchFamily="2" charset="-34"/>
              </a:rPr>
              <a:t>For further questions please contact FB/IG @TheVeryHungryCaterpillarHouse </a:t>
            </a:r>
          </a:p>
          <a:p>
            <a:pPr algn="r"/>
            <a:r>
              <a:rPr lang="th-TH" sz="1200" dirty="0">
                <a:solidFill>
                  <a:srgbClr val="FF66CC"/>
                </a:solidFill>
                <a:latin typeface="lookpeach" panose="02000503000000000000" pitchFamily="2" charset="-34"/>
                <a:cs typeface="lookpeach" panose="02000503000000000000" pitchFamily="2" charset="-34"/>
              </a:rPr>
              <a:t> </a:t>
            </a:r>
            <a:r>
              <a:rPr lang="en-US" sz="1200" dirty="0">
                <a:solidFill>
                  <a:srgbClr val="FF66CC"/>
                </a:solidFill>
                <a:latin typeface="lookpeach" panose="02000503000000000000" pitchFamily="2" charset="-34"/>
                <a:cs typeface="lookpeach" panose="02000503000000000000" pitchFamily="2" charset="-34"/>
              </a:rPr>
              <a:t>Have fun and thank you for your support!</a:t>
            </a:r>
          </a:p>
        </p:txBody>
      </p:sp>
      <p:sp>
        <p:nvSpPr>
          <p:cNvPr id="3" name="TextBox 2">
            <a:extLst>
              <a:ext uri="{FF2B5EF4-FFF2-40B4-BE49-F238E27FC236}">
                <a16:creationId xmlns:a16="http://schemas.microsoft.com/office/drawing/2014/main" id="{4F447172-C470-487D-B5D5-794447A9AC7F}"/>
              </a:ext>
            </a:extLst>
          </p:cNvPr>
          <p:cNvSpPr txBox="1"/>
          <p:nvPr/>
        </p:nvSpPr>
        <p:spPr>
          <a:xfrm>
            <a:off x="8569861" y="41369"/>
            <a:ext cx="2706190" cy="830997"/>
          </a:xfrm>
          <a:prstGeom prst="rect">
            <a:avLst/>
          </a:prstGeom>
          <a:noFill/>
        </p:spPr>
        <p:txBody>
          <a:bodyPr wrap="none" rtlCol="0">
            <a:spAutoFit/>
          </a:bodyPr>
          <a:lstStyle/>
          <a:p>
            <a:r>
              <a:rPr lang="en-US" sz="1600" dirty="0">
                <a:latin typeface="lookpeach" panose="02000503000000000000" pitchFamily="2" charset="-34"/>
                <a:cs typeface="lookpeach" panose="02000503000000000000" pitchFamily="2" charset="-34"/>
              </a:rPr>
              <a:t>Host plant: Lime, Lemon, </a:t>
            </a:r>
          </a:p>
          <a:p>
            <a:r>
              <a:rPr lang="en-US" sz="1600" dirty="0">
                <a:latin typeface="lookpeach" panose="02000503000000000000" pitchFamily="2" charset="-34"/>
                <a:cs typeface="lookpeach" panose="02000503000000000000" pitchFamily="2" charset="-34"/>
              </a:rPr>
              <a:t>Bergamot, Kumquat</a:t>
            </a:r>
          </a:p>
          <a:p>
            <a:r>
              <a:rPr lang="en-US" sz="1600" dirty="0">
                <a:latin typeface="lookpeach" panose="02000503000000000000" pitchFamily="2" charset="-34"/>
                <a:cs typeface="lookpeach" panose="02000503000000000000" pitchFamily="2" charset="-34"/>
              </a:rPr>
              <a:t>(</a:t>
            </a:r>
            <a:r>
              <a:rPr lang="en-US" sz="1600" dirty="0" err="1">
                <a:latin typeface="lookpeach" panose="02000503000000000000" pitchFamily="2" charset="-34"/>
                <a:cs typeface="lookpeach" panose="02000503000000000000" pitchFamily="2" charset="-34"/>
              </a:rPr>
              <a:t>Citus</a:t>
            </a:r>
            <a:r>
              <a:rPr lang="en-US" sz="1600" dirty="0">
                <a:latin typeface="lookpeach" panose="02000503000000000000" pitchFamily="2" charset="-34"/>
                <a:cs typeface="lookpeach" panose="02000503000000000000" pitchFamily="2" charset="-34"/>
              </a:rPr>
              <a:t> Fruits)</a:t>
            </a:r>
          </a:p>
        </p:txBody>
      </p:sp>
      <p:graphicFrame>
        <p:nvGraphicFramePr>
          <p:cNvPr id="6" name="Object 5">
            <a:extLst>
              <a:ext uri="{FF2B5EF4-FFF2-40B4-BE49-F238E27FC236}">
                <a16:creationId xmlns:a16="http://schemas.microsoft.com/office/drawing/2014/main" id="{D3D74308-68BA-4D9E-8E65-EEAD6722C164}"/>
              </a:ext>
            </a:extLst>
          </p:cNvPr>
          <p:cNvGraphicFramePr>
            <a:graphicFrameLocks noChangeAspect="1"/>
          </p:cNvGraphicFramePr>
          <p:nvPr>
            <p:extLst>
              <p:ext uri="{D42A27DB-BD31-4B8C-83A1-F6EECF244321}">
                <p14:modId xmlns:p14="http://schemas.microsoft.com/office/powerpoint/2010/main" val="2714997816"/>
              </p:ext>
            </p:extLst>
          </p:nvPr>
        </p:nvGraphicFramePr>
        <p:xfrm>
          <a:off x="6758031" y="3339428"/>
          <a:ext cx="1566862" cy="1181100"/>
        </p:xfrm>
        <a:graphic>
          <a:graphicData uri="http://schemas.openxmlformats.org/presentationml/2006/ole">
            <mc:AlternateContent xmlns:mc="http://schemas.openxmlformats.org/markup-compatibility/2006">
              <mc:Choice xmlns:v="urn:schemas-microsoft-com:vml" Requires="v">
                <p:oleObj name="Bitmap Image" r:id="rId7" imgW="3133800" imgH="2362320" progId="Paint.Picture">
                  <p:embed/>
                </p:oleObj>
              </mc:Choice>
              <mc:Fallback>
                <p:oleObj name="Bitmap Image" r:id="rId7" imgW="3133800" imgH="2362320" progId="Paint.Picture">
                  <p:embed/>
                  <p:pic>
                    <p:nvPicPr>
                      <p:cNvPr id="6" name="Object 5">
                        <a:extLst>
                          <a:ext uri="{FF2B5EF4-FFF2-40B4-BE49-F238E27FC236}">
                            <a16:creationId xmlns:a16="http://schemas.microsoft.com/office/drawing/2014/main" id="{D3D74308-68BA-4D9E-8E65-EEAD6722C164}"/>
                          </a:ext>
                        </a:extLst>
                      </p:cNvPr>
                      <p:cNvPicPr/>
                      <p:nvPr/>
                    </p:nvPicPr>
                    <p:blipFill>
                      <a:blip r:embed="rId8"/>
                      <a:stretch>
                        <a:fillRect/>
                      </a:stretch>
                    </p:blipFill>
                    <p:spPr>
                      <a:xfrm>
                        <a:off x="6758031" y="3339428"/>
                        <a:ext cx="1566862" cy="11811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5C1BDD77-D895-42EF-A2F1-8E214ECAC6CE}"/>
              </a:ext>
            </a:extLst>
          </p:cNvPr>
          <p:cNvGraphicFramePr>
            <a:graphicFrameLocks noChangeAspect="1"/>
          </p:cNvGraphicFramePr>
          <p:nvPr>
            <p:extLst>
              <p:ext uri="{D42A27DB-BD31-4B8C-83A1-F6EECF244321}">
                <p14:modId xmlns:p14="http://schemas.microsoft.com/office/powerpoint/2010/main" val="3437701595"/>
              </p:ext>
            </p:extLst>
          </p:nvPr>
        </p:nvGraphicFramePr>
        <p:xfrm>
          <a:off x="6973100" y="4506420"/>
          <a:ext cx="1780251" cy="1515467"/>
        </p:xfrm>
        <a:graphic>
          <a:graphicData uri="http://schemas.openxmlformats.org/presentationml/2006/ole">
            <mc:AlternateContent xmlns:mc="http://schemas.openxmlformats.org/markup-compatibility/2006">
              <mc:Choice xmlns:v="urn:schemas-microsoft-com:vml" Requires="v">
                <p:oleObj name="Bitmap Image" r:id="rId9" imgW="3009960" imgH="2562120" progId="Paint.Picture">
                  <p:embed/>
                </p:oleObj>
              </mc:Choice>
              <mc:Fallback>
                <p:oleObj name="Bitmap Image" r:id="rId9" imgW="3009960" imgH="2562120" progId="Paint.Picture">
                  <p:embed/>
                  <p:pic>
                    <p:nvPicPr>
                      <p:cNvPr id="8" name="Object 7">
                        <a:extLst>
                          <a:ext uri="{FF2B5EF4-FFF2-40B4-BE49-F238E27FC236}">
                            <a16:creationId xmlns:a16="http://schemas.microsoft.com/office/drawing/2014/main" id="{5C1BDD77-D895-42EF-A2F1-8E214ECAC6CE}"/>
                          </a:ext>
                        </a:extLst>
                      </p:cNvPr>
                      <p:cNvPicPr/>
                      <p:nvPr/>
                    </p:nvPicPr>
                    <p:blipFill>
                      <a:blip r:embed="rId10"/>
                      <a:stretch>
                        <a:fillRect/>
                      </a:stretch>
                    </p:blipFill>
                    <p:spPr>
                      <a:xfrm>
                        <a:off x="6973100" y="4506420"/>
                        <a:ext cx="1780251" cy="1515467"/>
                      </a:xfrm>
                      <a:prstGeom prst="rect">
                        <a:avLst/>
                      </a:prstGeom>
                    </p:spPr>
                  </p:pic>
                </p:oleObj>
              </mc:Fallback>
            </mc:AlternateContent>
          </a:graphicData>
        </a:graphic>
      </p:graphicFrame>
      <p:sp>
        <p:nvSpPr>
          <p:cNvPr id="27" name="Arrow: Curved Left 26">
            <a:extLst>
              <a:ext uri="{FF2B5EF4-FFF2-40B4-BE49-F238E27FC236}">
                <a16:creationId xmlns:a16="http://schemas.microsoft.com/office/drawing/2014/main" id="{90263504-D4B0-4D19-B1CE-E77DBE95765D}"/>
              </a:ext>
            </a:extLst>
          </p:cNvPr>
          <p:cNvSpPr/>
          <p:nvPr/>
        </p:nvSpPr>
        <p:spPr>
          <a:xfrm>
            <a:off x="7860023" y="3140342"/>
            <a:ext cx="688322" cy="1828411"/>
          </a:xfrm>
          <a:prstGeom prst="curvedLeftArrow">
            <a:avLst/>
          </a:prstGeom>
          <a:solidFill>
            <a:srgbClr val="FF66CC"/>
          </a:solidFill>
          <a:ln>
            <a:solidFill>
              <a:srgbClr val="FF66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5" name="TextBox 24">
            <a:extLst>
              <a:ext uri="{FF2B5EF4-FFF2-40B4-BE49-F238E27FC236}">
                <a16:creationId xmlns:a16="http://schemas.microsoft.com/office/drawing/2014/main" id="{4D54D9E3-0AA4-454E-938F-C03FE6E0A6FB}"/>
              </a:ext>
            </a:extLst>
          </p:cNvPr>
          <p:cNvSpPr txBox="1"/>
          <p:nvPr/>
        </p:nvSpPr>
        <p:spPr>
          <a:xfrm>
            <a:off x="2033462" y="3104041"/>
            <a:ext cx="3689095" cy="3046988"/>
          </a:xfrm>
          <a:prstGeom prst="rect">
            <a:avLst/>
          </a:prstGeom>
          <a:noFill/>
        </p:spPr>
        <p:txBody>
          <a:bodyPr wrap="square" rtlCol="0">
            <a:spAutoFit/>
          </a:bodyPr>
          <a:lstStyle/>
          <a:p>
            <a:pPr algn="ctr"/>
            <a:r>
              <a:rPr lang="en-US" sz="1200" dirty="0">
                <a:solidFill>
                  <a:srgbClr val="0070C0"/>
                </a:solidFill>
                <a:latin typeface="lookpeach" panose="02000503000000000000" pitchFamily="2" charset="-34"/>
                <a:cs typeface="lookpeach" panose="02000503000000000000" pitchFamily="2" charset="-34"/>
              </a:rPr>
              <a:t>When butterflies come out of their pupa, their wings are wet and needed to be dry in first 1-2 Hr., Do not touch them at this stage. They will let out their wet stool and being very still.</a:t>
            </a:r>
          </a:p>
          <a:p>
            <a:pPr algn="ctr"/>
            <a:r>
              <a:rPr lang="en-US" sz="1200" dirty="0">
                <a:solidFill>
                  <a:srgbClr val="0070C0"/>
                </a:solidFill>
                <a:latin typeface="lookpeach" panose="02000503000000000000" pitchFamily="2" charset="-34"/>
                <a:cs typeface="lookpeach" panose="02000503000000000000" pitchFamily="2" charset="-34"/>
              </a:rPr>
              <a:t>This stage is very important. They will need space for their wings to dry. If they cannot dry their wings properly, they couldn’t fly and they will die. After 1-2 Hr., put your finger next to them, they will climb to your finger. Tips: dip your finger in syrup or sweet fruit juice, butterflies will climb to you easily and take a lot of photos! </a:t>
            </a:r>
          </a:p>
          <a:p>
            <a:pPr algn="ctr"/>
            <a:r>
              <a:rPr lang="en-US" sz="1200" dirty="0">
                <a:solidFill>
                  <a:srgbClr val="0070C0"/>
                </a:solidFill>
                <a:latin typeface="lookpeach" panose="02000503000000000000" pitchFamily="2" charset="-34"/>
                <a:cs typeface="lookpeach" panose="02000503000000000000" pitchFamily="2" charset="-34"/>
              </a:rPr>
              <a:t>They are different between male and female! Let’s find out!</a:t>
            </a:r>
          </a:p>
          <a:p>
            <a:pPr algn="ctr"/>
            <a:r>
              <a:rPr lang="en-US" sz="1200" dirty="0">
                <a:solidFill>
                  <a:srgbClr val="0070C0"/>
                </a:solidFill>
                <a:latin typeface="lookpeach" panose="02000503000000000000" pitchFamily="2" charset="-34"/>
                <a:cs typeface="lookpeach" panose="02000503000000000000" pitchFamily="2" charset="-34"/>
              </a:rPr>
              <a:t>After that, let them fly high. Just put them around a tree.</a:t>
            </a:r>
          </a:p>
        </p:txBody>
      </p:sp>
      <p:sp>
        <p:nvSpPr>
          <p:cNvPr id="26" name="TextBox 25">
            <a:extLst>
              <a:ext uri="{FF2B5EF4-FFF2-40B4-BE49-F238E27FC236}">
                <a16:creationId xmlns:a16="http://schemas.microsoft.com/office/drawing/2014/main" id="{0306B65E-7A59-402B-AB2E-8D8230C2FB7C}"/>
              </a:ext>
            </a:extLst>
          </p:cNvPr>
          <p:cNvSpPr txBox="1"/>
          <p:nvPr/>
        </p:nvSpPr>
        <p:spPr>
          <a:xfrm>
            <a:off x="369362" y="2753916"/>
            <a:ext cx="2035449" cy="646331"/>
          </a:xfrm>
          <a:prstGeom prst="rect">
            <a:avLst/>
          </a:prstGeom>
          <a:noFill/>
        </p:spPr>
        <p:txBody>
          <a:bodyPr wrap="square" rtlCol="0">
            <a:spAutoFit/>
          </a:bodyPr>
          <a:lstStyle/>
          <a:p>
            <a:pPr algn="ctr"/>
            <a:r>
              <a:rPr lang="en-US" u="sng" dirty="0">
                <a:latin typeface="lookpeach" panose="02000503000000000000" pitchFamily="2" charset="-34"/>
                <a:cs typeface="lookpeach" panose="02000503000000000000" pitchFamily="2" charset="-34"/>
              </a:rPr>
              <a:t>Butterfly</a:t>
            </a:r>
            <a:r>
              <a:rPr lang="th-TH" u="sng" dirty="0">
                <a:latin typeface="lookpeach" panose="02000503000000000000" pitchFamily="2" charset="-34"/>
                <a:cs typeface="lookpeach" panose="02000503000000000000" pitchFamily="2" charset="-34"/>
              </a:rPr>
              <a:t> </a:t>
            </a:r>
            <a:r>
              <a:rPr lang="en-US" u="sng" dirty="0">
                <a:latin typeface="lookpeach" panose="02000503000000000000" pitchFamily="2" charset="-34"/>
                <a:cs typeface="lookpeach" panose="02000503000000000000" pitchFamily="2" charset="-34"/>
              </a:rPr>
              <a:t>stage</a:t>
            </a:r>
            <a:endParaRPr lang="th-TH" u="sng" dirty="0">
              <a:latin typeface="lookpeach" panose="02000503000000000000" pitchFamily="2" charset="-34"/>
              <a:cs typeface="lookpeach" panose="02000503000000000000" pitchFamily="2" charset="-34"/>
            </a:endParaRPr>
          </a:p>
          <a:p>
            <a:pPr algn="ctr"/>
            <a:r>
              <a:rPr lang="th-TH" u="sng" dirty="0">
                <a:latin typeface="lookpeach" panose="02000503000000000000" pitchFamily="2" charset="-34"/>
                <a:cs typeface="lookpeach" panose="02000503000000000000" pitchFamily="2" charset="-34"/>
              </a:rPr>
              <a:t>10 -15 </a:t>
            </a:r>
            <a:r>
              <a:rPr lang="en-US" u="sng" dirty="0">
                <a:latin typeface="lookpeach" panose="02000503000000000000" pitchFamily="2" charset="-34"/>
                <a:cs typeface="lookpeach" panose="02000503000000000000" pitchFamily="2" charset="-34"/>
              </a:rPr>
              <a:t>days</a:t>
            </a:r>
            <a:r>
              <a:rPr lang="th-TH" u="sng" dirty="0"/>
              <a:t> </a:t>
            </a:r>
            <a:endParaRPr lang="en-US" u="sng" dirty="0"/>
          </a:p>
        </p:txBody>
      </p:sp>
      <p:cxnSp>
        <p:nvCxnSpPr>
          <p:cNvPr id="11" name="Straight Connector 10">
            <a:extLst>
              <a:ext uri="{FF2B5EF4-FFF2-40B4-BE49-F238E27FC236}">
                <a16:creationId xmlns:a16="http://schemas.microsoft.com/office/drawing/2014/main" id="{932A3220-2A8E-4FBF-ADD0-0301AEF77883}"/>
              </a:ext>
            </a:extLst>
          </p:cNvPr>
          <p:cNvCxnSpPr/>
          <p:nvPr/>
        </p:nvCxnSpPr>
        <p:spPr>
          <a:xfrm>
            <a:off x="156704" y="872366"/>
            <a:ext cx="1192528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DFD9A1-E954-4220-8F89-F5097752D72C}"/>
              </a:ext>
            </a:extLst>
          </p:cNvPr>
          <p:cNvCxnSpPr/>
          <p:nvPr/>
        </p:nvCxnSpPr>
        <p:spPr>
          <a:xfrm>
            <a:off x="149084" y="910466"/>
            <a:ext cx="11925285"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30433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473</TotalTime>
  <Words>788</Words>
  <Application>Microsoft Office PowerPoint</Application>
  <PresentationFormat>Widescreen</PresentationFormat>
  <Paragraphs>43</Paragraphs>
  <Slides>2</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9" baseType="lpstr">
      <vt:lpstr>Arial</vt:lpstr>
      <vt:lpstr>Calibri</vt:lpstr>
      <vt:lpstr>Calibri Light</vt:lpstr>
      <vt:lpstr>FC Palette Color</vt:lpstr>
      <vt:lpstr>lookpeach</vt:lpstr>
      <vt:lpstr>Office Theme</vt:lpstr>
      <vt:lpstr>Bitmap Image</vt:lpstr>
      <vt:lpstr>วงจรชีวิตหนอนผีเสื้อมะนาว</vt:lpstr>
      <vt:lpstr>Life Cycle of The Lime Butterfly (Papilio demoleus malayanus)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วงจรชีวิตหนอนผีเสื้อมะนาว</dc:title>
  <dc:creator>5539</dc:creator>
  <cp:lastModifiedBy>Torn Aey</cp:lastModifiedBy>
  <cp:revision>2</cp:revision>
  <cp:lastPrinted>2022-02-09T04:47:02Z</cp:lastPrinted>
  <dcterms:created xsi:type="dcterms:W3CDTF">2021-10-25T03:48:38Z</dcterms:created>
  <dcterms:modified xsi:type="dcterms:W3CDTF">2022-08-10T02:35:25Z</dcterms:modified>
</cp:coreProperties>
</file>