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0799763" cy="7775575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33CCFF"/>
    <a:srgbClr val="FF66FF"/>
    <a:srgbClr val="00CC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5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272531"/>
            <a:ext cx="9179799" cy="2707052"/>
          </a:xfrm>
        </p:spPr>
        <p:txBody>
          <a:bodyPr anchor="b"/>
          <a:lstStyle>
            <a:lvl1pPr algn="ctr">
              <a:defRPr sz="6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4083977"/>
            <a:ext cx="8099822" cy="1877297"/>
          </a:xfrm>
        </p:spPr>
        <p:txBody>
          <a:bodyPr/>
          <a:lstStyle>
            <a:lvl1pPr marL="0" indent="0" algn="ctr">
              <a:buNone/>
              <a:defRPr sz="2721"/>
            </a:lvl1pPr>
            <a:lvl2pPr marL="518373" indent="0" algn="ctr">
              <a:buNone/>
              <a:defRPr sz="2268"/>
            </a:lvl2pPr>
            <a:lvl3pPr marL="1036747" indent="0" algn="ctr">
              <a:buNone/>
              <a:defRPr sz="2041"/>
            </a:lvl3pPr>
            <a:lvl4pPr marL="1555120" indent="0" algn="ctr">
              <a:buNone/>
              <a:defRPr sz="1814"/>
            </a:lvl4pPr>
            <a:lvl5pPr marL="2073493" indent="0" algn="ctr">
              <a:buNone/>
              <a:defRPr sz="1814"/>
            </a:lvl5pPr>
            <a:lvl6pPr marL="2591867" indent="0" algn="ctr">
              <a:buNone/>
              <a:defRPr sz="1814"/>
            </a:lvl6pPr>
            <a:lvl7pPr marL="3110240" indent="0" algn="ctr">
              <a:buNone/>
              <a:defRPr sz="1814"/>
            </a:lvl7pPr>
            <a:lvl8pPr marL="3628614" indent="0" algn="ctr">
              <a:buNone/>
              <a:defRPr sz="1814"/>
            </a:lvl8pPr>
            <a:lvl9pPr marL="4146987" indent="0" algn="ctr">
              <a:buNone/>
              <a:defRPr sz="181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512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99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1938496"/>
            <a:ext cx="9314796" cy="3234423"/>
          </a:xfrm>
        </p:spPr>
        <p:txBody>
          <a:bodyPr anchor="b"/>
          <a:lstStyle>
            <a:lvl1pPr>
              <a:defRPr sz="6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5203518"/>
            <a:ext cx="9314796" cy="1700906"/>
          </a:xfrm>
        </p:spPr>
        <p:txBody>
          <a:bodyPr/>
          <a:lstStyle>
            <a:lvl1pPr marL="0" indent="0">
              <a:buNone/>
              <a:defRPr sz="2721">
                <a:solidFill>
                  <a:schemeClr val="tx1">
                    <a:tint val="82000"/>
                  </a:schemeClr>
                </a:solidFill>
              </a:defRPr>
            </a:lvl1pPr>
            <a:lvl2pPr marL="518373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2pPr>
            <a:lvl3pPr marL="1036747" indent="0">
              <a:buNone/>
              <a:defRPr sz="2041">
                <a:solidFill>
                  <a:schemeClr val="tx1">
                    <a:tint val="82000"/>
                  </a:schemeClr>
                </a:solidFill>
              </a:defRPr>
            </a:lvl3pPr>
            <a:lvl4pPr marL="155512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4pPr>
            <a:lvl5pPr marL="2073493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5pPr>
            <a:lvl6pPr marL="259186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6pPr>
            <a:lvl7pPr marL="311024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7pPr>
            <a:lvl8pPr marL="3628614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8pPr>
            <a:lvl9pPr marL="414698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026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069887"/>
            <a:ext cx="4589899" cy="49335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069887"/>
            <a:ext cx="4589899" cy="49335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44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413979"/>
            <a:ext cx="9314796" cy="15029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1906097"/>
            <a:ext cx="4568805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2840245"/>
            <a:ext cx="4568805" cy="4177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1906097"/>
            <a:ext cx="4591306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2840245"/>
            <a:ext cx="4591306" cy="4177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878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265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842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18372"/>
            <a:ext cx="3483205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119540"/>
            <a:ext cx="5467380" cy="5525698"/>
          </a:xfrm>
        </p:spPr>
        <p:txBody>
          <a:bodyPr/>
          <a:lstStyle>
            <a:lvl1pPr>
              <a:defRPr sz="3628"/>
            </a:lvl1pPr>
            <a:lvl2pPr>
              <a:defRPr sz="3175"/>
            </a:lvl2pPr>
            <a:lvl3pPr>
              <a:defRPr sz="2721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332673"/>
            <a:ext cx="3483205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7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18372"/>
            <a:ext cx="3483205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119540"/>
            <a:ext cx="5467380" cy="5525698"/>
          </a:xfrm>
        </p:spPr>
        <p:txBody>
          <a:bodyPr anchor="t"/>
          <a:lstStyle>
            <a:lvl1pPr marL="0" indent="0">
              <a:buNone/>
              <a:defRPr sz="3628"/>
            </a:lvl1pPr>
            <a:lvl2pPr marL="518373" indent="0">
              <a:buNone/>
              <a:defRPr sz="3175"/>
            </a:lvl2pPr>
            <a:lvl3pPr marL="1036747" indent="0">
              <a:buNone/>
              <a:defRPr sz="2721"/>
            </a:lvl3pPr>
            <a:lvl4pPr marL="1555120" indent="0">
              <a:buNone/>
              <a:defRPr sz="2268"/>
            </a:lvl4pPr>
            <a:lvl5pPr marL="2073493" indent="0">
              <a:buNone/>
              <a:defRPr sz="2268"/>
            </a:lvl5pPr>
            <a:lvl6pPr marL="2591867" indent="0">
              <a:buNone/>
              <a:defRPr sz="2268"/>
            </a:lvl6pPr>
            <a:lvl7pPr marL="3110240" indent="0">
              <a:buNone/>
              <a:defRPr sz="2268"/>
            </a:lvl7pPr>
            <a:lvl8pPr marL="3628614" indent="0">
              <a:buNone/>
              <a:defRPr sz="2268"/>
            </a:lvl8pPr>
            <a:lvl9pPr marL="4146987" indent="0">
              <a:buNone/>
              <a:defRPr sz="226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332673"/>
            <a:ext cx="3483205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124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430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413978"/>
            <a:ext cx="2328699" cy="658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413978"/>
            <a:ext cx="6851100" cy="658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666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413979"/>
            <a:ext cx="9314796" cy="150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069887"/>
            <a:ext cx="9314796" cy="4933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7206808"/>
            <a:ext cx="2429947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7206808"/>
            <a:ext cx="3644920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7206808"/>
            <a:ext cx="2429947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025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36747" rtl="0" eaLnBrk="1" latinLnBrk="0" hangingPunct="1">
        <a:lnSpc>
          <a:spcPct val="90000"/>
        </a:lnSpc>
        <a:spcBef>
          <a:spcPct val="0"/>
        </a:spcBef>
        <a:buNone/>
        <a:defRPr sz="49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187" indent="-259187" algn="l" defTabSz="1036747" rtl="0" eaLnBrk="1" latinLnBrk="0" hangingPunct="1">
        <a:lnSpc>
          <a:spcPct val="90000"/>
        </a:lnSpc>
        <a:spcBef>
          <a:spcPts val="1134"/>
        </a:spcBef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7756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29593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81430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33268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85105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36942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88780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406174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51837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103674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55512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07349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59186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11024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628614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14698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00DE10-DA54-A1D5-BFE3-CD543C741AC3}"/>
              </a:ext>
            </a:extLst>
          </p:cNvPr>
          <p:cNvCxnSpPr/>
          <p:nvPr/>
        </p:nvCxnSpPr>
        <p:spPr>
          <a:xfrm>
            <a:off x="3600000" y="0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35DEF38-6BC7-F43C-A868-115375FB3838}"/>
              </a:ext>
            </a:extLst>
          </p:cNvPr>
          <p:cNvCxnSpPr/>
          <p:nvPr/>
        </p:nvCxnSpPr>
        <p:spPr>
          <a:xfrm>
            <a:off x="7200000" y="0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972C222-E06B-FDC0-1263-CF9858922EB1}"/>
              </a:ext>
            </a:extLst>
          </p:cNvPr>
          <p:cNvSpPr/>
          <p:nvPr/>
        </p:nvSpPr>
        <p:spPr>
          <a:xfrm>
            <a:off x="7200000" y="0"/>
            <a:ext cx="3599762" cy="777557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90997B-1342-3219-DBFA-A435343C7C58}"/>
              </a:ext>
            </a:extLst>
          </p:cNvPr>
          <p:cNvSpPr txBox="1"/>
          <p:nvPr/>
        </p:nvSpPr>
        <p:spPr>
          <a:xfrm>
            <a:off x="7381913" y="1340796"/>
            <a:ext cx="3255186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หนอนผีเสื้อ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หางติ่ง</a:t>
            </a:r>
          </a:p>
          <a:p>
            <a:pPr algn="ctr"/>
            <a:r>
              <a:rPr lang="th-TH" sz="4400" b="1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ธรรมดา</a:t>
            </a:r>
            <a:endParaRPr lang="th-TH" sz="4400" b="1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endParaRPr lang="th-TH" sz="4400" b="1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Freeform: Shape 9" descr="Decorative">
            <a:extLst>
              <a:ext uri="{FF2B5EF4-FFF2-40B4-BE49-F238E27FC236}">
                <a16:creationId xmlns:a16="http://schemas.microsoft.com/office/drawing/2014/main" id="{0A9C72E6-2DBE-9BDA-6DCE-4E566DE25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7376491" y="3576958"/>
            <a:ext cx="3318086" cy="322961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2">
                  <a:alpha val="29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2" name="Freeform: Shape 11" descr="Decorative">
            <a:extLst>
              <a:ext uri="{FF2B5EF4-FFF2-40B4-BE49-F238E27FC236}">
                <a16:creationId xmlns:a16="http://schemas.microsoft.com/office/drawing/2014/main" id="{AA5E932E-BC8E-F5D2-2140-CFF52C6F9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196440" y="6411597"/>
            <a:ext cx="399415" cy="39497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1" name="Freeform: Shape 10" descr="Decorative">
            <a:extLst>
              <a:ext uri="{FF2B5EF4-FFF2-40B4-BE49-F238E27FC236}">
                <a16:creationId xmlns:a16="http://schemas.microsoft.com/office/drawing/2014/main" id="{28D3EB20-84AB-1882-692C-FA3E6F6CF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790178" y="5252503"/>
            <a:ext cx="939165" cy="92773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3" name="Freeform: Shape 12" descr="Decorative">
            <a:extLst>
              <a:ext uri="{FF2B5EF4-FFF2-40B4-BE49-F238E27FC236}">
                <a16:creationId xmlns:a16="http://schemas.microsoft.com/office/drawing/2014/main" id="{5D681901-AB62-02A6-F319-126F770D8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7376492" y="5066773"/>
            <a:ext cx="492125" cy="48577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 sz="130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06F3DC-6D15-8CEA-4C16-50E6923429F9}"/>
              </a:ext>
            </a:extLst>
          </p:cNvPr>
          <p:cNvSpPr txBox="1"/>
          <p:nvPr/>
        </p:nvSpPr>
        <p:spPr>
          <a:xfrm>
            <a:off x="522138" y="351835"/>
            <a:ext cx="277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วิธีเลี้ยงหนอนผีเสื้อ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52F45E-D9BA-F541-F16D-629B594357F8}"/>
              </a:ext>
            </a:extLst>
          </p:cNvPr>
          <p:cNvSpPr txBox="1"/>
          <p:nvPr/>
        </p:nvSpPr>
        <p:spPr>
          <a:xfrm>
            <a:off x="7133" y="1253572"/>
            <a:ext cx="37385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300" dirty="0">
                <a:solidFill>
                  <a:srgbClr val="99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หลังจากได้รับหนอนแล้ว ให้รีบนำพืชอาหารเข้าตู้เย็นช่องแช่ผัก วางกล่องหนอนไว้ในตัวบ้าน ห้ามตากแดด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937087-9908-6A31-94DB-956E029CC1EC}"/>
              </a:ext>
            </a:extLst>
          </p:cNvPr>
          <p:cNvSpPr txBox="1"/>
          <p:nvPr/>
        </p:nvSpPr>
        <p:spPr>
          <a:xfrm>
            <a:off x="-16394" y="2124612"/>
            <a:ext cx="35060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ทำความสะอาดกล่องหนอนวันละ 1 ครั้ง โดย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เทอึออกจากกล่องหนอน และเปลี่ยนกระดาษ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ทิชชู หากไม่เทอึออก กล่องจะขึ้นรา ทำให้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หนอนติดเชื้อและตายได้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0267C7-0D31-8067-6479-E10F52450E44}"/>
              </a:ext>
            </a:extLst>
          </p:cNvPr>
          <p:cNvSpPr txBox="1"/>
          <p:nvPr/>
        </p:nvSpPr>
        <p:spPr>
          <a:xfrm>
            <a:off x="8939" y="3118063"/>
            <a:ext cx="3597460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หนอนผีเสื้อสามารถจับเล่นได้ ไม่คัน 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แต่ห้ามจับหรือเขี่ยหนอนแรงๆ โดยเฉพาะเวลา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หนอนม้วนตัวเข้าดักแด้ สังเกตได้จากรอบตัว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หนอนจะมีใยรอบๆหนอนจะหดตัวสั้น 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หรือม้วนตัวชักใย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0FB7BD-F1E8-8445-6C1F-7EABE87B5E41}"/>
              </a:ext>
            </a:extLst>
          </p:cNvPr>
          <p:cNvSpPr txBox="1"/>
          <p:nvPr/>
        </p:nvSpPr>
        <p:spPr>
          <a:xfrm>
            <a:off x="-14956" y="6133253"/>
            <a:ext cx="3717684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ถ้าหากบังเอิญทำใยหลุด ห้ามจับหนอน 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หากจำเป็นต้องย้ายที่ ให้ใช้ใบพืชอาหารเขี่ย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ย้ายหนอน แล้วปล่อยไว้จนกว่าจะเข้าดักแด้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สมบูรณ์ประมาณ 1 วัน ดักแด้สามารถวางไว้บน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ก้นกล่องกระดาษทิชชู และวางกิ่งพืชอาหารใกล้ๆ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เพื่อให้ผีเสื้อเกาะขึ้นที่สูง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ในการตากปีก</a:t>
            </a:r>
          </a:p>
          <a:p>
            <a:endParaRPr lang="th-TH" sz="1300" dirty="0">
              <a:solidFill>
                <a:srgbClr val="00FF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996DCD-6AE7-3D0C-DA63-6077ECDF5B21}"/>
              </a:ext>
            </a:extLst>
          </p:cNvPr>
          <p:cNvSpPr txBox="1"/>
          <p:nvPr/>
        </p:nvSpPr>
        <p:spPr>
          <a:xfrm>
            <a:off x="3569878" y="1313551"/>
            <a:ext cx="370505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3-4 วัน  เมื่อหนอนฝักออกจากไข่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จะกินเปลือกไข่เป็นอาหารมื้อแรก</a:t>
            </a: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15-19 วัน   ระยะนี้หนอนจะมีสีดำ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ในช่วงแรก หลังจากลอกคราบ 4-5 รอบแล้ว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หนอนจะเปลี่ยนสีเป็นสีเขียว</a:t>
            </a: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 9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-11 วัน ระยะนี้หนอนจะหยุดกิน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อาหารแล้ว ระยะนี้ไม่ต้องทำอะไรแล้วค่ะ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รอระยะเวลาให้เค้าออกจากผีเสื้อเท่านั้นค่ะ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แล้วมารอลุ้นกันนะคะว่าได้ลูกสาวหรือลูกชาย</a:t>
            </a:r>
          </a:p>
          <a:p>
            <a:pPr algn="just"/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10 -11 วัน ตอนที่ผีเสื้อออกจาก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ดักแด้ประมาณ 1-2 ชั่วโมง อย่าเพิ่งจับผีเสื้อ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ของเสียออกมาก่อน และจะมีของเหลวไหลออกมา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ในกล่องเค้าจะเกาะอยู่นิ่งๆ เพื่อตากปีกให้แห้ง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ขั้นตอนนี้สำคัญมาก ถ้าไปจับโดนปีกเค้าตอนนี้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ปีกอาจจะหัก เสียหาย และทำให้เค้าบินไม่ได้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อย่าพยายามเลี้ยงนะคะ เพราะอาจตายได้ค่ะ</a:t>
            </a:r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5C8D54-4AD3-A697-2455-0CC2CD895616}"/>
              </a:ext>
            </a:extLst>
          </p:cNvPr>
          <p:cNvSpPr txBox="1"/>
          <p:nvPr/>
        </p:nvSpPr>
        <p:spPr>
          <a:xfrm>
            <a:off x="3970089" y="87839"/>
            <a:ext cx="26456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วงจรชีวิตหนอนผีเสื้อหางติ่ง</a:t>
            </a:r>
          </a:p>
          <a:p>
            <a:pPr algn="ctr"/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ธรรมดา</a:t>
            </a:r>
            <a:endParaRPr lang="th-TH" sz="2400" dirty="0">
              <a:solidFill>
                <a:srgbClr val="FF66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99B987-2C96-147A-E51F-BCE0B79C6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17" y="4320224"/>
            <a:ext cx="1170541" cy="113099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505677-13A3-39F3-30B5-BF7181850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033" y="4040966"/>
            <a:ext cx="1130995" cy="113099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365BE8-2369-7490-304E-969BC1A2D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88" y="4904542"/>
            <a:ext cx="1381287" cy="1194238"/>
          </a:xfrm>
          <a:prstGeom prst="ellipse">
            <a:avLst/>
          </a:prstGeom>
        </p:spPr>
      </p:pic>
      <p:pic>
        <p:nvPicPr>
          <p:cNvPr id="2050" name="Picture 2" descr="Papilio polytes romulus : Common Mormon / ผีเสื้อหางติ่งธรรมดา">
            <a:extLst>
              <a:ext uri="{FF2B5EF4-FFF2-40B4-BE49-F238E27FC236}">
                <a16:creationId xmlns:a16="http://schemas.microsoft.com/office/drawing/2014/main" id="{30EAD058-4665-E5DC-24FB-BA8B7E5A0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595" y="4073248"/>
            <a:ext cx="3491784" cy="232768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68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5EB0D-75B7-CCCB-E9CD-5A4EB84BA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0495B15-AEFC-E35A-7ABA-6E5E4AA74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296819" y="3842889"/>
            <a:ext cx="2206123" cy="1666360"/>
          </a:xfrm>
          <a:prstGeom prst="ellipse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69435F4-B65B-8475-E20A-495B978A7AD7}"/>
              </a:ext>
            </a:extLst>
          </p:cNvPr>
          <p:cNvSpPr/>
          <p:nvPr/>
        </p:nvSpPr>
        <p:spPr>
          <a:xfrm rot="10800000">
            <a:off x="-59902" y="0"/>
            <a:ext cx="3599762" cy="777557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DDA1390-2890-872A-03B9-47D11DC77631}"/>
              </a:ext>
            </a:extLst>
          </p:cNvPr>
          <p:cNvSpPr/>
          <p:nvPr/>
        </p:nvSpPr>
        <p:spPr>
          <a:xfrm rot="10800000">
            <a:off x="433777" y="3699494"/>
            <a:ext cx="2597053" cy="13585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59D95C2-08FA-C68A-DBA3-9FC43F5E0985}"/>
              </a:ext>
            </a:extLst>
          </p:cNvPr>
          <p:cNvSpPr txBox="1"/>
          <p:nvPr/>
        </p:nvSpPr>
        <p:spPr>
          <a:xfrm rot="10800000">
            <a:off x="519048" y="4002491"/>
            <a:ext cx="2366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</a:t>
            </a:r>
          </a:p>
          <a:p>
            <a:pPr algn="ctr"/>
            <a:r>
              <a:rPr lang="th-TH" sz="2400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เพื่อการเรียนรู้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9A01EF-278B-0353-5E54-3666A9014EC0}"/>
              </a:ext>
            </a:extLst>
          </p:cNvPr>
          <p:cNvSpPr txBox="1"/>
          <p:nvPr/>
        </p:nvSpPr>
        <p:spPr>
          <a:xfrm rot="10800000">
            <a:off x="-1791" y="2200145"/>
            <a:ext cx="3555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IG: </a:t>
            </a:r>
            <a:r>
              <a:rPr lang="en-US" b="1" dirty="0" err="1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TheVeryHungryCaterpillarHouse</a:t>
            </a:r>
            <a:endParaRPr lang="en-US" b="1" dirty="0">
              <a:solidFill>
                <a:schemeClr val="bg1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FB: </a:t>
            </a:r>
            <a:r>
              <a:rPr lang="th-TH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บ้านหนอนผีเสื้อเพื่อการเรียนรู้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35CDA8-79E2-B0A0-BC0E-494DE0E00FF1}"/>
              </a:ext>
            </a:extLst>
          </p:cNvPr>
          <p:cNvCxnSpPr/>
          <p:nvPr/>
        </p:nvCxnSpPr>
        <p:spPr>
          <a:xfrm rot="10800000">
            <a:off x="7161350" y="226737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33E000-E944-714E-4800-AA7B7A68A660}"/>
              </a:ext>
            </a:extLst>
          </p:cNvPr>
          <p:cNvCxnSpPr/>
          <p:nvPr/>
        </p:nvCxnSpPr>
        <p:spPr>
          <a:xfrm rot="10800000">
            <a:off x="10761350" y="226737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Arrow: Curved Down 37">
            <a:extLst>
              <a:ext uri="{FF2B5EF4-FFF2-40B4-BE49-F238E27FC236}">
                <a16:creationId xmlns:a16="http://schemas.microsoft.com/office/drawing/2014/main" id="{1B3D4D29-AD03-41D8-8B88-14AC584D0F9C}"/>
              </a:ext>
            </a:extLst>
          </p:cNvPr>
          <p:cNvSpPr/>
          <p:nvPr/>
        </p:nvSpPr>
        <p:spPr>
          <a:xfrm rot="16403088">
            <a:off x="3072520" y="2271968"/>
            <a:ext cx="1941490" cy="689144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: Shape 9" descr="Decorative">
            <a:extLst>
              <a:ext uri="{FF2B5EF4-FFF2-40B4-BE49-F238E27FC236}">
                <a16:creationId xmlns:a16="http://schemas.microsoft.com/office/drawing/2014/main" id="{8A68C002-4396-AEAB-981E-7D31F30F5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7398774" y="3012601"/>
            <a:ext cx="3318086" cy="322961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2">
                  <a:alpha val="29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2" name="Freeform: Shape 11" descr="Decorative">
            <a:extLst>
              <a:ext uri="{FF2B5EF4-FFF2-40B4-BE49-F238E27FC236}">
                <a16:creationId xmlns:a16="http://schemas.microsoft.com/office/drawing/2014/main" id="{3F100C0B-2600-F500-35D9-B8FB3C2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218723" y="5847240"/>
            <a:ext cx="399415" cy="39497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1" name="Freeform: Shape 10" descr="Decorative">
            <a:extLst>
              <a:ext uri="{FF2B5EF4-FFF2-40B4-BE49-F238E27FC236}">
                <a16:creationId xmlns:a16="http://schemas.microsoft.com/office/drawing/2014/main" id="{4511D4E0-FA98-5D01-FD7B-E2E73921A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812461" y="4688146"/>
            <a:ext cx="939165" cy="92773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3" name="Freeform: Shape 12" descr="Decorative">
            <a:extLst>
              <a:ext uri="{FF2B5EF4-FFF2-40B4-BE49-F238E27FC236}">
                <a16:creationId xmlns:a16="http://schemas.microsoft.com/office/drawing/2014/main" id="{C115D147-C833-F58B-0C99-4C2F6CCE5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7398775" y="4502416"/>
            <a:ext cx="492125" cy="48577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99A876-CADE-C5A6-808B-A13E0A7198A3}"/>
              </a:ext>
            </a:extLst>
          </p:cNvPr>
          <p:cNvSpPr txBox="1"/>
          <p:nvPr/>
        </p:nvSpPr>
        <p:spPr>
          <a:xfrm rot="10800000">
            <a:off x="7034931" y="6833475"/>
            <a:ext cx="350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</a:t>
            </a:r>
          </a:p>
          <a:p>
            <a:pPr algn="ctr"/>
            <a:r>
              <a:rPr lang="th-TH" sz="2400" b="1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หางติ่งนางระเวง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5705D5-E494-58D3-2DE6-7A48E3BC06B2}"/>
              </a:ext>
            </a:extLst>
          </p:cNvPr>
          <p:cNvSpPr txBox="1"/>
          <p:nvPr/>
        </p:nvSpPr>
        <p:spPr>
          <a:xfrm rot="10800000">
            <a:off x="5162628" y="1331188"/>
            <a:ext cx="1775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ไข่ 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</a:t>
            </a:r>
            <a:r>
              <a:rPr lang="en-US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</a:t>
            </a:r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5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B3DC41-A69A-9780-4480-274387CB9B38}"/>
              </a:ext>
            </a:extLst>
          </p:cNvPr>
          <p:cNvSpPr txBox="1"/>
          <p:nvPr/>
        </p:nvSpPr>
        <p:spPr>
          <a:xfrm rot="10800000">
            <a:off x="8452430" y="3329109"/>
            <a:ext cx="2092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12-15 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0" name="Arrow: Curved Down 29">
            <a:extLst>
              <a:ext uri="{FF2B5EF4-FFF2-40B4-BE49-F238E27FC236}">
                <a16:creationId xmlns:a16="http://schemas.microsoft.com/office/drawing/2014/main" id="{611D1733-9CB5-C30A-4422-CA9B13865D76}"/>
              </a:ext>
            </a:extLst>
          </p:cNvPr>
          <p:cNvSpPr/>
          <p:nvPr/>
        </p:nvSpPr>
        <p:spPr>
          <a:xfrm>
            <a:off x="5395756" y="382968"/>
            <a:ext cx="2972704" cy="584775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FBD719-35ED-9A3E-2A57-E9D25FD235EE}"/>
              </a:ext>
            </a:extLst>
          </p:cNvPr>
          <p:cNvSpPr txBox="1"/>
          <p:nvPr/>
        </p:nvSpPr>
        <p:spPr>
          <a:xfrm rot="10800000">
            <a:off x="8809610" y="6403549"/>
            <a:ext cx="2092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15-17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027B6A-0C8A-C657-6F3D-9D4E8BDDF577}"/>
              </a:ext>
            </a:extLst>
          </p:cNvPr>
          <p:cNvSpPr txBox="1"/>
          <p:nvPr/>
        </p:nvSpPr>
        <p:spPr>
          <a:xfrm rot="10800000">
            <a:off x="3689838" y="5533329"/>
            <a:ext cx="2035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15-25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6" name="Arrow: Curved Down 35">
            <a:extLst>
              <a:ext uri="{FF2B5EF4-FFF2-40B4-BE49-F238E27FC236}">
                <a16:creationId xmlns:a16="http://schemas.microsoft.com/office/drawing/2014/main" id="{0AD3ABF8-810E-6B4D-23A2-48030D5C39D3}"/>
              </a:ext>
            </a:extLst>
          </p:cNvPr>
          <p:cNvSpPr/>
          <p:nvPr/>
        </p:nvSpPr>
        <p:spPr>
          <a:xfrm rot="6304006">
            <a:off x="9487253" y="4476756"/>
            <a:ext cx="1415604" cy="644077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Arrow: Curved Down 36">
            <a:extLst>
              <a:ext uri="{FF2B5EF4-FFF2-40B4-BE49-F238E27FC236}">
                <a16:creationId xmlns:a16="http://schemas.microsoft.com/office/drawing/2014/main" id="{B38BB593-62FB-32D7-2F95-2B61C47E19B1}"/>
              </a:ext>
            </a:extLst>
          </p:cNvPr>
          <p:cNvSpPr/>
          <p:nvPr/>
        </p:nvSpPr>
        <p:spPr>
          <a:xfrm rot="11424629">
            <a:off x="5716105" y="5803184"/>
            <a:ext cx="2352722" cy="761317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91842-4100-DA34-8717-7FEF1B1E41E6}"/>
              </a:ext>
            </a:extLst>
          </p:cNvPr>
          <p:cNvSpPr txBox="1"/>
          <p:nvPr/>
        </p:nvSpPr>
        <p:spPr>
          <a:xfrm rot="10800000">
            <a:off x="3116340" y="2463134"/>
            <a:ext cx="177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00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  <a:endParaRPr lang="en-US" sz="1600" dirty="0">
              <a:solidFill>
                <a:srgbClr val="00CC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5D0F6D-4D9C-7D98-347E-1816438426AC}"/>
              </a:ext>
            </a:extLst>
          </p:cNvPr>
          <p:cNvSpPr txBox="1"/>
          <p:nvPr/>
        </p:nvSpPr>
        <p:spPr>
          <a:xfrm rot="10800000">
            <a:off x="3200911" y="3894058"/>
            <a:ext cx="177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  <a:endParaRPr lang="en-US" sz="1600" dirty="0">
              <a:solidFill>
                <a:srgbClr val="FF66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F2877D-54FC-7D29-877C-2CE675E62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905087" y="217338"/>
            <a:ext cx="1490669" cy="1500810"/>
          </a:xfrm>
          <a:prstGeom prst="ellipse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3D1D8C-2DD9-E0EB-46A3-38F67FD79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878103" y="4031500"/>
            <a:ext cx="1787228" cy="1891592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58CB4B-10D5-D63A-ABA3-C3B5DB85757F}"/>
              </a:ext>
            </a:extLst>
          </p:cNvPr>
          <p:cNvSpPr txBox="1"/>
          <p:nvPr/>
        </p:nvSpPr>
        <p:spPr>
          <a:xfrm rot="10800000">
            <a:off x="3495317" y="6966972"/>
            <a:ext cx="35841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The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Common Mormon </a:t>
            </a:r>
            <a:endParaRPr lang="th-TH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Papilio</a:t>
            </a:r>
            <a:r>
              <a:rPr lang="en-US" i="1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Polytes</a:t>
            </a:r>
            <a:r>
              <a:rPr lang="en-US" i="1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Linnaeus,1758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7" name="Picture 2" descr="Papilio polytes romulus : Common Mormon / ผีเสื้อหางติ่งธรรมดา">
            <a:extLst>
              <a:ext uri="{FF2B5EF4-FFF2-40B4-BE49-F238E27FC236}">
                <a16:creationId xmlns:a16="http://schemas.microsoft.com/office/drawing/2014/main" id="{145EA351-9B2F-E224-B2D7-15DA37CA1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57561" y="2221088"/>
            <a:ext cx="2549909" cy="14355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A0C0094-5186-38AA-1D29-FC9E7F988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935970" y="1602993"/>
            <a:ext cx="657317" cy="828791"/>
          </a:xfrm>
          <a:prstGeom prst="ellipse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23CEEA2-581B-6593-13F7-BE88136A8A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9795318" y="1075625"/>
            <a:ext cx="885949" cy="447737"/>
          </a:xfrm>
          <a:prstGeom prst="ellipse">
            <a:avLst/>
          </a:prstGeom>
        </p:spPr>
      </p:pic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85B3AC9F-B81D-0188-FD39-187E92E71B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436563"/>
              </p:ext>
            </p:extLst>
          </p:nvPr>
        </p:nvGraphicFramePr>
        <p:xfrm>
          <a:off x="9471915" y="386811"/>
          <a:ext cx="1124784" cy="580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1733400" imgH="895320" progId="Paint.Picture">
                  <p:embed/>
                </p:oleObj>
              </mc:Choice>
              <mc:Fallback>
                <p:oleObj name="Bitmap Image" r:id="rId8" imgW="1733400" imgH="895320" progId="Paint.Picture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D8E7F2E-0303-47B8-B419-386B0BE52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71915" y="386811"/>
                        <a:ext cx="1124784" cy="580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18B67620-0D20-8FCB-0D98-8B192E062A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7597560" y="1123974"/>
            <a:ext cx="2165627" cy="1285097"/>
          </a:xfrm>
          <a:prstGeom prst="ellipse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5D2E34A-6F46-314A-0020-79680AE833BA}"/>
              </a:ext>
            </a:extLst>
          </p:cNvPr>
          <p:cNvSpPr txBox="1"/>
          <p:nvPr/>
        </p:nvSpPr>
        <p:spPr>
          <a:xfrm rot="10800000">
            <a:off x="3605605" y="6603324"/>
            <a:ext cx="3384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พืชอาหาร</a:t>
            </a:r>
            <a:r>
              <a:rPr lang="en-US" sz="1600" dirty="0">
                <a:latin typeface="lookpeach" panose="02000503000000000000" pitchFamily="2" charset="-34"/>
                <a:cs typeface="lookpeach" panose="02000503000000000000" pitchFamily="2" charset="-34"/>
              </a:rPr>
              <a:t>: </a:t>
            </a:r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ใบมะนาว,มะกรูด,ส้มจี๊ด</a:t>
            </a:r>
            <a:endParaRPr lang="en-US" sz="16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4658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407</TotalTime>
  <Words>452</Words>
  <Application>Microsoft Office PowerPoint</Application>
  <PresentationFormat>Custom</PresentationFormat>
  <Paragraphs>67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FC Palette</vt:lpstr>
      <vt:lpstr>lookpeach</vt:lpstr>
      <vt:lpstr>Office Theme</vt:lpstr>
      <vt:lpstr>Bitmap Image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Aey Sakundejpaiboon</dc:creator>
  <cp:lastModifiedBy>Aey Sakundejpaiboon</cp:lastModifiedBy>
  <cp:revision>4</cp:revision>
  <cp:lastPrinted>2025-02-11T05:15:04Z</cp:lastPrinted>
  <dcterms:created xsi:type="dcterms:W3CDTF">2025-02-08T09:19:01Z</dcterms:created>
  <dcterms:modified xsi:type="dcterms:W3CDTF">2025-02-11T08:28:14Z</dcterms:modified>
</cp:coreProperties>
</file>